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9" r:id="rId4"/>
    <p:sldId id="280" r:id="rId5"/>
    <p:sldId id="257" r:id="rId6"/>
    <p:sldId id="258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2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swia.gov.pl/" TargetMode="External"/><Relationship Id="rId7" Type="http://schemas.openxmlformats.org/officeDocument/2006/relationships/hyperlink" Target="http://www.msz.gov.pl/pl/informacje_konsularne" TargetMode="External"/><Relationship Id="rId2" Type="http://schemas.openxmlformats.org/officeDocument/2006/relationships/hyperlink" Target="http://polakzagranica.msz.gov.pl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msz.gov.pl/wakacje" TargetMode="External"/><Relationship Id="rId5" Type="http://schemas.openxmlformats.org/officeDocument/2006/relationships/hyperlink" Target="http://www.msz.gov.pl/pl/ipolak" TargetMode="External"/><Relationship Id="rId4" Type="http://schemas.openxmlformats.org/officeDocument/2006/relationships/hyperlink" Target="http://www.odyseusz.msz.gov.p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Program </a:t>
            </a:r>
            <a:br>
              <a:rPr lang="pl-PL" dirty="0" smtClean="0"/>
            </a:br>
            <a:r>
              <a:rPr lang="pl-PL" dirty="0" smtClean="0"/>
              <a:t>bezpieczni w </a:t>
            </a:r>
            <a:r>
              <a:rPr lang="pl-PL" dirty="0" err="1" smtClean="0"/>
              <a:t>europie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800" dirty="0" smtClean="0"/>
              <a:t>Bezpieczni w podróży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xmlns="" val="2524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1" y="453080"/>
            <a:ext cx="10758145" cy="5832389"/>
          </a:xfrm>
        </p:spPr>
        <p:txBody>
          <a:bodyPr>
            <a:normAutofit fontScale="85000" lnSpcReduction="20000"/>
          </a:bodyPr>
          <a:lstStyle/>
          <a:p>
            <a:endParaRPr lang="pl-PL" sz="2400" dirty="0" smtClean="0"/>
          </a:p>
          <a:p>
            <a:r>
              <a:rPr lang="pl-PL" sz="2400" b="1" dirty="0" smtClean="0"/>
              <a:t>Poinformuj </a:t>
            </a:r>
            <a:r>
              <a:rPr lang="pl-PL" sz="2400" b="1" dirty="0"/>
              <a:t>sąsiadów i rodzinę </a:t>
            </a:r>
            <a:r>
              <a:rPr lang="pl-PL" sz="2400" dirty="0"/>
              <a:t>o wyjeździe i miejscu pobytu. </a:t>
            </a:r>
          </a:p>
          <a:p>
            <a:r>
              <a:rPr lang="pl-PL" sz="2400" b="1" dirty="0" smtClean="0"/>
              <a:t>Pozostaw</a:t>
            </a:r>
            <a:r>
              <a:rPr lang="pl-PL" sz="2400" dirty="0" smtClean="0"/>
              <a:t> </a:t>
            </a:r>
            <a:r>
              <a:rPr lang="pl-PL" sz="2400" dirty="0"/>
              <a:t>zaufanej osobie plan podróży, a także </a:t>
            </a:r>
            <a:r>
              <a:rPr lang="pl-PL" sz="2400" b="1" dirty="0"/>
              <a:t>adres lub numer telefonu</a:t>
            </a:r>
            <a:r>
              <a:rPr lang="pl-PL" sz="2400" dirty="0"/>
              <a:t>, pod którym będziesz osiągalny; </a:t>
            </a:r>
          </a:p>
          <a:p>
            <a:r>
              <a:rPr lang="pl-PL" sz="2400" dirty="0" smtClean="0"/>
              <a:t>Zabierz </a:t>
            </a:r>
            <a:r>
              <a:rPr lang="pl-PL" sz="2400" dirty="0"/>
              <a:t>ze sobą </a:t>
            </a:r>
            <a:r>
              <a:rPr lang="pl-PL" sz="2400" b="1" dirty="0"/>
              <a:t>telefon komórkowy z aktywnym </a:t>
            </a:r>
            <a:r>
              <a:rPr lang="pl-PL" sz="2400" b="1" dirty="0" err="1"/>
              <a:t>roamingiem</a:t>
            </a:r>
            <a:r>
              <a:rPr lang="pl-PL" sz="2400" dirty="0"/>
              <a:t>; oraz numery telefonów </a:t>
            </a:r>
            <a:r>
              <a:rPr lang="pl-PL" sz="2400" b="1" dirty="0"/>
              <a:t>Poland Direct </a:t>
            </a:r>
            <a:r>
              <a:rPr lang="pl-PL" sz="2400" dirty="0"/>
              <a:t>z kraju docelowego</a:t>
            </a:r>
          </a:p>
          <a:p>
            <a:r>
              <a:rPr lang="pl-PL" sz="2400" b="1"/>
              <a:t>Zarejestruj </a:t>
            </a:r>
            <a:r>
              <a:rPr lang="pl-PL" sz="2400" b="1" smtClean="0"/>
              <a:t>podróż </a:t>
            </a:r>
            <a:r>
              <a:rPr lang="pl-PL" sz="2400" dirty="0"/>
              <a:t>w serwisie konsularnym „</a:t>
            </a:r>
            <a:r>
              <a:rPr lang="pl-PL" sz="2400" b="1" dirty="0"/>
              <a:t>Odyseusz</a:t>
            </a:r>
            <a:r>
              <a:rPr lang="pl-PL" sz="2400" dirty="0"/>
              <a:t>”. W przypadku wystąpienia sytuacji nadzwyczajnych za granicą, MSZ będzie mógł podjąć z Tobą </a:t>
            </a:r>
            <a:r>
              <a:rPr lang="pl-PL" sz="2400" dirty="0" smtClean="0"/>
              <a:t>kontakt lub udzielić </a:t>
            </a:r>
            <a:r>
              <a:rPr lang="pl-PL" sz="2400" dirty="0"/>
              <a:t>niezbędnych informacji oraz pomocy poprzez właściwą placówkę </a:t>
            </a:r>
            <a:r>
              <a:rPr lang="pl-PL" sz="2400" dirty="0" err="1" smtClean="0"/>
              <a:t>dyplomatyczno</a:t>
            </a:r>
            <a:r>
              <a:rPr lang="pl-PL" sz="2400" dirty="0" smtClean="0"/>
              <a:t> - konsularną</a:t>
            </a:r>
            <a:r>
              <a:rPr lang="pl-PL" sz="2400" dirty="0"/>
              <a:t>. </a:t>
            </a:r>
            <a:endParaRPr lang="pl-PL" sz="2400" dirty="0" smtClean="0"/>
          </a:p>
          <a:p>
            <a:r>
              <a:rPr lang="pl-PL" sz="2400" b="1" dirty="0" smtClean="0"/>
              <a:t>System </a:t>
            </a:r>
            <a:r>
              <a:rPr lang="pl-PL" sz="2400" b="1" dirty="0"/>
              <a:t>„Odyseusz</a:t>
            </a:r>
            <a:r>
              <a:rPr lang="pl-PL" sz="2400" dirty="0"/>
              <a:t>” umożliwi również otrzymywanie regularnych </a:t>
            </a:r>
            <a:r>
              <a:rPr lang="pl-PL" sz="2400" dirty="0" smtClean="0"/>
              <a:t>powiadomień i </a:t>
            </a:r>
            <a:r>
              <a:rPr lang="pl-PL" sz="2400" dirty="0"/>
              <a:t>informacji konsularnych, a także może być wykorzystany w celu rejestracji do udziału w wyborach za granicą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Pobierz </a:t>
            </a:r>
            <a:r>
              <a:rPr lang="pl-PL" sz="2400" b="1" dirty="0" smtClean="0"/>
              <a:t>aplikację</a:t>
            </a:r>
            <a:r>
              <a:rPr lang="pl-PL" sz="2400" dirty="0" smtClean="0"/>
              <a:t> „</a:t>
            </a:r>
            <a:r>
              <a:rPr lang="pl-PL" sz="2400" b="1" dirty="0" err="1" smtClean="0"/>
              <a:t>iPolak</a:t>
            </a:r>
            <a:r>
              <a:rPr lang="pl-PL" sz="2400" b="1" dirty="0" smtClean="0"/>
              <a:t>” </a:t>
            </a:r>
            <a:r>
              <a:rPr lang="pl-PL" sz="2400" dirty="0" smtClean="0"/>
              <a:t>ze </a:t>
            </a:r>
            <a:r>
              <a:rPr lang="pl-PL" sz="2400" dirty="0"/>
              <a:t>strony </a:t>
            </a:r>
            <a:r>
              <a:rPr lang="pl-PL" sz="2400" dirty="0" smtClean="0"/>
              <a:t>MSZ. Wskaże ona drogę </a:t>
            </a:r>
            <a:r>
              <a:rPr lang="pl-PL" sz="2400" dirty="0"/>
              <a:t>do najbliższej polskiej placówki dyplomatycznej, podpowie, co zrobić w razie kłopotów podczas </a:t>
            </a:r>
            <a:r>
              <a:rPr lang="pl-PL" sz="2400" dirty="0" smtClean="0"/>
              <a:t>wyjazdu,  jak </a:t>
            </a:r>
            <a:r>
              <a:rPr lang="pl-PL" sz="2400" dirty="0"/>
              <a:t>zadbać o własne bezpieczeństwo w różnych zakątkach świata. Można w niej </a:t>
            </a:r>
            <a:r>
              <a:rPr lang="pl-PL" sz="2400" dirty="0" smtClean="0"/>
              <a:t>znaleźć </a:t>
            </a:r>
            <a:r>
              <a:rPr lang="pl-PL" sz="2400" b="1" dirty="0"/>
              <a:t>aktualne ostrzeżenia </a:t>
            </a:r>
            <a:r>
              <a:rPr lang="pl-PL" sz="2400" dirty="0"/>
              <a:t>dla podróżujących publikowane przez MSZ oraz </a:t>
            </a:r>
            <a:r>
              <a:rPr lang="pl-PL" sz="2400" b="1" dirty="0" smtClean="0"/>
              <a:t>przycisk </a:t>
            </a:r>
            <a:r>
              <a:rPr lang="pl-PL" sz="2400" b="1" dirty="0"/>
              <a:t>S.O.S</a:t>
            </a:r>
            <a:r>
              <a:rPr lang="pl-PL" sz="2400" dirty="0"/>
              <a:t>, który ułatwi szybki kontakt z polską placówką dyplomatyczną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8924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Bądź Bezpieczny w podróży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8530" y="633375"/>
            <a:ext cx="4341339" cy="32845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596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1" y="238897"/>
            <a:ext cx="10865237" cy="5755503"/>
          </a:xfrm>
        </p:spPr>
        <p:txBody>
          <a:bodyPr>
            <a:normAutofit fontScale="70000" lnSpcReduction="20000"/>
          </a:bodyPr>
          <a:lstStyle/>
          <a:p>
            <a:endParaRPr lang="pl-PL" sz="2400" dirty="0" smtClean="0"/>
          </a:p>
          <a:p>
            <a:r>
              <a:rPr lang="pl-PL" sz="2800" u="sng" dirty="0" smtClean="0"/>
              <a:t>Przed </a:t>
            </a:r>
            <a:r>
              <a:rPr lang="pl-PL" sz="2800" u="sng" dirty="0"/>
              <a:t>podróżą</a:t>
            </a:r>
          </a:p>
          <a:p>
            <a:r>
              <a:rPr lang="pl-PL" sz="2800" b="1" dirty="0"/>
              <a:t>Zanotuj i miej przy sobie numer telefonu i adres polskiej placówki dyplomatycznej </a:t>
            </a:r>
            <a:r>
              <a:rPr lang="pl-PL" sz="2800" dirty="0"/>
              <a:t>lub konsularnej w państwie, do którego się udajesz. W krajach, gdzie Polska nie ma swojego przedstawicielstwa, masz prawo do opieki konsularnej ze strony przedstawicielstw innych państw członkowskich Unii </a:t>
            </a:r>
            <a:r>
              <a:rPr lang="pl-PL" sz="2800" dirty="0" smtClean="0"/>
              <a:t>Europejskiej </a:t>
            </a:r>
            <a:r>
              <a:rPr lang="pl-PL" sz="2800" dirty="0"/>
              <a:t>na równi z obywatelami tych państw</a:t>
            </a:r>
          </a:p>
          <a:p>
            <a:r>
              <a:rPr lang="pl-PL" sz="2800" dirty="0" smtClean="0"/>
              <a:t>Sprawdź </a:t>
            </a:r>
            <a:r>
              <a:rPr lang="pl-PL" sz="2800" dirty="0"/>
              <a:t>aktualne </a:t>
            </a:r>
            <a:r>
              <a:rPr lang="pl-PL" sz="2800" b="1" dirty="0"/>
              <a:t>przepisy wjazdowe </a:t>
            </a:r>
            <a:r>
              <a:rPr lang="pl-PL" sz="2800" dirty="0"/>
              <a:t>oraz dodatkowe informacje w przedstawicielstwie dyplomatycznym kraju, do którego się udajesz;</a:t>
            </a:r>
          </a:p>
          <a:p>
            <a:r>
              <a:rPr lang="pl-PL" sz="2800" dirty="0"/>
              <a:t>Przed wyjazdem zagranicznym zbierz </a:t>
            </a:r>
            <a:r>
              <a:rPr lang="pl-PL" sz="2800" b="1" dirty="0"/>
              <a:t>informacje dotyczące kraju podróży</a:t>
            </a:r>
            <a:r>
              <a:rPr lang="pl-PL" sz="2800" dirty="0"/>
              <a:t>, sprawdź, czy nie figuruje w aktualnych ostrzeżeniach dla podróżujących (strona </a:t>
            </a:r>
            <a:r>
              <a:rPr lang="pl-PL" sz="2800" dirty="0" smtClean="0"/>
              <a:t>MSZ). </a:t>
            </a:r>
          </a:p>
          <a:p>
            <a:r>
              <a:rPr lang="pl-PL" sz="2800" dirty="0" smtClean="0"/>
              <a:t>Zaopatrz </a:t>
            </a:r>
            <a:r>
              <a:rPr lang="pl-PL" sz="2800" dirty="0"/>
              <a:t>się w </a:t>
            </a:r>
            <a:r>
              <a:rPr lang="pl-PL" sz="2800" b="1" dirty="0"/>
              <a:t>informatory</a:t>
            </a:r>
            <a:r>
              <a:rPr lang="pl-PL" sz="2800" dirty="0"/>
              <a:t> renomowanych wydawnictw turystycznych czy biur podróży. </a:t>
            </a:r>
            <a:r>
              <a:rPr lang="pl-PL" sz="2800" b="1" dirty="0"/>
              <a:t>Poznaj lokalne zwyczaje i </a:t>
            </a:r>
            <a:r>
              <a:rPr lang="pl-PL" sz="2800" b="1" dirty="0" smtClean="0"/>
              <a:t>prawo; </a:t>
            </a:r>
            <a:r>
              <a:rPr lang="pl-PL" sz="2800" dirty="0" smtClean="0"/>
              <a:t>postępuj </a:t>
            </a:r>
            <a:r>
              <a:rPr lang="pl-PL" sz="2800" dirty="0"/>
              <a:t>zgodnie z miejscowymi normami</a:t>
            </a:r>
          </a:p>
          <a:p>
            <a:r>
              <a:rPr lang="pl-PL" sz="2800" dirty="0" smtClean="0"/>
              <a:t>Zaopatrz </a:t>
            </a:r>
            <a:r>
              <a:rPr lang="pl-PL" sz="2800" dirty="0"/>
              <a:t>się w </a:t>
            </a:r>
            <a:r>
              <a:rPr lang="pl-PL" sz="2800" b="1" dirty="0"/>
              <a:t>kartę kredytową </a:t>
            </a:r>
            <a:r>
              <a:rPr lang="pl-PL" sz="2800" dirty="0"/>
              <a:t>oraz zabierz ze sobą rezerwową sumę pieniędzy pozwalającą na powrót do Polski w każdych okolicznościach;</a:t>
            </a:r>
          </a:p>
          <a:p>
            <a:r>
              <a:rPr lang="pl-PL" sz="2800" dirty="0"/>
              <a:t>zabierz ze sobą </a:t>
            </a:r>
            <a:r>
              <a:rPr lang="pl-PL" sz="2800" b="1" dirty="0"/>
              <a:t>słownik lub rozmówki </a:t>
            </a:r>
            <a:r>
              <a:rPr lang="pl-PL" sz="2800" dirty="0"/>
              <a:t>- jeśli nie znasz języka obcego w stopniu komunikatywnym;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9381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527221"/>
            <a:ext cx="10716956" cy="5717059"/>
          </a:xfrm>
        </p:spPr>
        <p:txBody>
          <a:bodyPr>
            <a:normAutofit/>
          </a:bodyPr>
          <a:lstStyle/>
          <a:p>
            <a:r>
              <a:rPr lang="pl-PL" sz="2400" u="sng" dirty="0"/>
              <a:t>W podróży</a:t>
            </a:r>
          </a:p>
          <a:p>
            <a:r>
              <a:rPr lang="pl-PL" sz="2400" dirty="0"/>
              <a:t>Zachowaj </a:t>
            </a:r>
            <a:r>
              <a:rPr lang="pl-PL" sz="2400" b="1" dirty="0"/>
              <a:t>szczególną ostrożność </a:t>
            </a:r>
            <a:r>
              <a:rPr lang="pl-PL" sz="2400" dirty="0"/>
              <a:t>w miejscach, gdzie występuje duży tłok, np.: na </a:t>
            </a:r>
            <a:r>
              <a:rPr lang="pl-PL" sz="2400" b="1" dirty="0"/>
              <a:t>dworcach kolejowych</a:t>
            </a:r>
            <a:r>
              <a:rPr lang="pl-PL" sz="2400" dirty="0"/>
              <a:t> i autobusowych, na </a:t>
            </a:r>
            <a:r>
              <a:rPr lang="pl-PL" sz="2400" b="1" dirty="0"/>
              <a:t>przystankach</a:t>
            </a:r>
            <a:r>
              <a:rPr lang="pl-PL" sz="2400" dirty="0"/>
              <a:t> i w </a:t>
            </a:r>
            <a:r>
              <a:rPr lang="pl-PL" sz="2400" b="1" dirty="0"/>
              <a:t>środkach komunikacji publicznej </a:t>
            </a:r>
            <a:r>
              <a:rPr lang="pl-PL" sz="2400" dirty="0"/>
              <a:t>itp.</a:t>
            </a:r>
          </a:p>
          <a:p>
            <a:r>
              <a:rPr lang="pl-PL" sz="2400" dirty="0"/>
              <a:t>W czasie podróży staraj się </a:t>
            </a:r>
            <a:r>
              <a:rPr lang="pl-PL" sz="2400" b="1" dirty="0"/>
              <a:t>nie pozostawiać bagażu bez opieki </a:t>
            </a:r>
            <a:r>
              <a:rPr lang="pl-PL" sz="2400" dirty="0"/>
              <a:t>- zwłaszcza torebek i neseserów.</a:t>
            </a:r>
          </a:p>
          <a:p>
            <a:r>
              <a:rPr lang="pl-PL" sz="2400" dirty="0"/>
              <a:t>Torebki, podręczne </a:t>
            </a:r>
            <a:r>
              <a:rPr lang="pl-PL" sz="2400" b="1" dirty="0"/>
              <a:t>plecaki staraj się nosić z przodu </a:t>
            </a:r>
            <a:r>
              <a:rPr lang="pl-PL" sz="2400" dirty="0"/>
              <a:t>lub pod ramieniem, zamknięciem do siebie.</a:t>
            </a:r>
          </a:p>
          <a:p>
            <a:r>
              <a:rPr lang="pl-PL" sz="2400" dirty="0"/>
              <a:t>W podróży miej </a:t>
            </a:r>
            <a:r>
              <a:rPr lang="pl-PL" sz="2400" b="1" dirty="0"/>
              <a:t>przy sobie tylko niezbędną kwotę pieniędzy</a:t>
            </a:r>
            <a:r>
              <a:rPr lang="pl-PL" sz="2400" dirty="0"/>
              <a:t>. Jeżeli masz przy sobie większą kwotę pieniędzy </a:t>
            </a:r>
            <a:r>
              <a:rPr lang="pl-PL" sz="2400" b="1" dirty="0"/>
              <a:t>nie trzymaj jej w jednym miejscu</a:t>
            </a:r>
            <a:r>
              <a:rPr lang="pl-PL" sz="2400" dirty="0"/>
              <a:t>. Korzystaj z </a:t>
            </a:r>
            <a:r>
              <a:rPr lang="pl-PL" sz="2400" b="1" dirty="0"/>
              <a:t>kilku rodzajów środków płatniczych </a:t>
            </a:r>
            <a:r>
              <a:rPr lang="pl-PL" sz="2400" dirty="0"/>
              <a:t>(gotówka, czeki podróżne, karty kredytowe itp.) Cenne przedmioty, pieniądze, dokumenty staraj się mieć przy sobie.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7181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626076"/>
            <a:ext cx="10716956" cy="5469924"/>
          </a:xfrm>
        </p:spPr>
        <p:txBody>
          <a:bodyPr>
            <a:normAutofit/>
          </a:bodyPr>
          <a:lstStyle/>
          <a:p>
            <a:r>
              <a:rPr lang="pl-PL" sz="2400" dirty="0"/>
              <a:t>Podróżując koleją </a:t>
            </a:r>
            <a:r>
              <a:rPr lang="pl-PL" sz="2400" b="1" dirty="0"/>
              <a:t>unikaj pustych przedziałów</a:t>
            </a:r>
            <a:r>
              <a:rPr lang="pl-PL" sz="2400" dirty="0"/>
              <a:t>. Staraj się nie spać w trakcie podróży.</a:t>
            </a:r>
          </a:p>
          <a:p>
            <a:r>
              <a:rPr lang="pl-PL" sz="2400" dirty="0"/>
              <a:t>Zachowaj </a:t>
            </a:r>
            <a:r>
              <a:rPr lang="pl-PL" sz="2400" b="1" dirty="0" smtClean="0"/>
              <a:t>ostrożność </a:t>
            </a:r>
            <a:r>
              <a:rPr lang="pl-PL" sz="2400" b="1" dirty="0"/>
              <a:t>w stosunku do szczególnie atrakcyjnych propozycji współpracy</a:t>
            </a:r>
            <a:r>
              <a:rPr lang="pl-PL" sz="2400" dirty="0"/>
              <a:t>, kupna atrakcyjnych towarów po niskich cenach itp.</a:t>
            </a:r>
          </a:p>
          <a:p>
            <a:r>
              <a:rPr lang="pl-PL" sz="2400" b="1" dirty="0"/>
              <a:t>Unikaj: przygodnych znajomości</a:t>
            </a:r>
            <a:r>
              <a:rPr lang="pl-PL" sz="2400" dirty="0"/>
              <a:t>, autostopu czy korzystania z usług osób postronnych (szczególnie dotyczących zakwaterowania); </a:t>
            </a:r>
            <a:r>
              <a:rPr lang="pl-PL" sz="2400" b="1" dirty="0"/>
              <a:t>ofert uzyskania łatwego zarobku;</a:t>
            </a:r>
          </a:p>
          <a:p>
            <a:r>
              <a:rPr lang="pl-PL" sz="2400" dirty="0"/>
              <a:t>Nie przyjmuj poczęstunków od przypadkowo poznanych osób. Nie trać kontaktu z otoczeniem — przestępcy mogą to wykorzystać.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08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Trudne sytuacje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83215" y="685800"/>
            <a:ext cx="5136395" cy="3614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8343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87178"/>
            <a:ext cx="10708718" cy="5906530"/>
          </a:xfrm>
        </p:spPr>
        <p:txBody>
          <a:bodyPr>
            <a:normAutofit fontScale="92500" lnSpcReduction="10000"/>
          </a:bodyPr>
          <a:lstStyle/>
          <a:p>
            <a:endParaRPr lang="pl-PL" sz="2400" u="sng" dirty="0" smtClean="0"/>
          </a:p>
          <a:p>
            <a:r>
              <a:rPr lang="pl-PL" sz="2400" u="sng" dirty="0"/>
              <a:t>Z</a:t>
            </a:r>
            <a:r>
              <a:rPr lang="pl-PL" sz="2400" u="sng" dirty="0" smtClean="0"/>
              <a:t>ostałeś </a:t>
            </a:r>
            <a:r>
              <a:rPr lang="pl-PL" sz="2400" u="sng" dirty="0"/>
              <a:t>napadnięty lub </a:t>
            </a:r>
            <a:r>
              <a:rPr lang="pl-PL" sz="2400" u="sng" dirty="0" smtClean="0"/>
              <a:t>okradziony</a:t>
            </a:r>
          </a:p>
          <a:p>
            <a:r>
              <a:rPr lang="pl-PL" sz="2400" dirty="0" smtClean="0"/>
              <a:t>przede </a:t>
            </a:r>
            <a:r>
              <a:rPr lang="pl-PL" sz="2400" dirty="0"/>
              <a:t>wszystkim </a:t>
            </a:r>
            <a:r>
              <a:rPr lang="pl-PL" sz="2400" b="1" dirty="0"/>
              <a:t>powiadom lokalną policję</a:t>
            </a:r>
            <a:r>
              <a:rPr lang="pl-PL" sz="2400" dirty="0"/>
              <a:t>. Potem </a:t>
            </a:r>
            <a:r>
              <a:rPr lang="pl-PL" sz="2400" b="1" dirty="0"/>
              <a:t>skontaktuj się z najbliższą polską placówką dyplomatyczną lub konsularną.</a:t>
            </a:r>
          </a:p>
          <a:p>
            <a:r>
              <a:rPr lang="pl-PL" sz="2400" dirty="0"/>
              <a:t>Jeśli </a:t>
            </a:r>
            <a:r>
              <a:rPr lang="pl-PL" sz="2400" b="1" dirty="0"/>
              <a:t>utraciłeś dokument paszportowy </a:t>
            </a:r>
            <a:r>
              <a:rPr lang="pl-PL" sz="2400" dirty="0"/>
              <a:t>za granicą, skontaktuj się z właściwym urzędem konsularnym. Na Twój wniosek konsul po potwierdzeniu danych i tożsamości wyda </a:t>
            </a:r>
            <a:r>
              <a:rPr lang="pl-PL" sz="2400" b="1" dirty="0"/>
              <a:t>paszport tymczasowy</a:t>
            </a:r>
            <a:r>
              <a:rPr lang="pl-PL" sz="2400" dirty="0"/>
              <a:t> na powrót do miejsca pobytu stałego (w Polsce lub w innym kraju).</a:t>
            </a:r>
          </a:p>
          <a:p>
            <a:r>
              <a:rPr lang="pl-PL" sz="2400" dirty="0"/>
              <a:t>Jeśli utraciłeś paszport podczas pobytu w kraju, w którym nie ma polskiego urzędu konsularnego, możesz zwrócić się do konsula przedstawicielstwa dyplomatycznego Państwa Członkowskiego Unii Europejskiej - w celu uzyskania </a:t>
            </a:r>
            <a:r>
              <a:rPr lang="pl-PL" sz="2400" b="1" dirty="0"/>
              <a:t>tymczasowego dokumentu podróży </a:t>
            </a:r>
            <a:r>
              <a:rPr lang="pl-PL" sz="2400" dirty="0"/>
              <a:t>(</a:t>
            </a:r>
            <a:r>
              <a:rPr lang="pl-PL" sz="2400" dirty="0" err="1"/>
              <a:t>Emergency</a:t>
            </a:r>
            <a:r>
              <a:rPr lang="pl-PL" sz="2400" dirty="0"/>
              <a:t> Travel </a:t>
            </a:r>
            <a:r>
              <a:rPr lang="pl-PL" sz="2400" dirty="0" err="1"/>
              <a:t>Document</a:t>
            </a:r>
            <a:r>
              <a:rPr lang="pl-PL" sz="2400" dirty="0"/>
              <a:t>).</a:t>
            </a:r>
          </a:p>
          <a:p>
            <a:r>
              <a:rPr lang="pl-PL" sz="2400" dirty="0" smtClean="0"/>
              <a:t>Pamiętaj</a:t>
            </a:r>
            <a:r>
              <a:rPr lang="pl-PL" sz="2400" dirty="0"/>
              <a:t>, że obywatel </a:t>
            </a:r>
            <a:r>
              <a:rPr lang="pl-PL" sz="2400" dirty="0" smtClean="0"/>
              <a:t>Polski </a:t>
            </a:r>
            <a:r>
              <a:rPr lang="pl-PL" sz="2400" dirty="0"/>
              <a:t>może wjechać do swojego kraju bez paszportu (nie ponosząc żadnych konsekwencji), należy jednak o tym fakcie poinformować Straż Graniczną podczas przekraczania granicy państwowej.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1087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378941"/>
            <a:ext cx="11013518" cy="5615459"/>
          </a:xfrm>
        </p:spPr>
        <p:txBody>
          <a:bodyPr>
            <a:normAutofit fontScale="92500"/>
          </a:bodyPr>
          <a:lstStyle/>
          <a:p>
            <a:endParaRPr lang="pl-PL" sz="2400" u="sng" dirty="0" smtClean="0"/>
          </a:p>
          <a:p>
            <a:r>
              <a:rPr lang="pl-PL" sz="2400" u="sng" dirty="0" smtClean="0"/>
              <a:t>Zostałeś </a:t>
            </a:r>
            <a:r>
              <a:rPr lang="pl-PL" sz="2400" u="sng" dirty="0"/>
              <a:t>zatrzymany, aresztowany lub pozbawiony </a:t>
            </a:r>
            <a:r>
              <a:rPr lang="pl-PL" sz="2400" u="sng" dirty="0" smtClean="0"/>
              <a:t>wolności</a:t>
            </a:r>
            <a:endParaRPr lang="pl-PL" sz="2400" dirty="0" smtClean="0"/>
          </a:p>
          <a:p>
            <a:r>
              <a:rPr lang="pl-PL" sz="2400" dirty="0"/>
              <a:t>M</a:t>
            </a:r>
            <a:r>
              <a:rPr lang="pl-PL" sz="2400" dirty="0" smtClean="0"/>
              <a:t>asz </a:t>
            </a:r>
            <a:r>
              <a:rPr lang="pl-PL" sz="2400" b="1" dirty="0"/>
              <a:t>prawo żądać kontaktu z konsulem</a:t>
            </a:r>
            <a:r>
              <a:rPr lang="pl-PL" sz="2400" dirty="0"/>
              <a:t>. Konsul zadba o to, aby obywatel RP nie był traktowany gorzej, niż obywatel państwa, w którym przebywa.</a:t>
            </a:r>
          </a:p>
          <a:p>
            <a:r>
              <a:rPr lang="pl-PL" sz="2400" u="sng" dirty="0"/>
              <a:t>W razie choroby </a:t>
            </a:r>
            <a:endParaRPr lang="pl-PL" sz="2400" u="sng" dirty="0" smtClean="0"/>
          </a:p>
          <a:p>
            <a:r>
              <a:rPr lang="pl-PL" sz="2400" b="1" dirty="0" smtClean="0"/>
              <a:t>skontaktuj </a:t>
            </a:r>
            <a:r>
              <a:rPr lang="pl-PL" sz="2400" b="1" dirty="0"/>
              <a:t>się z ubezpieczycielem</a:t>
            </a:r>
            <a:r>
              <a:rPr lang="pl-PL" sz="2400" dirty="0"/>
              <a:t>. Miej przy sobie </a:t>
            </a:r>
            <a:r>
              <a:rPr lang="pl-PL" sz="2400" b="1" dirty="0"/>
              <a:t>numer polisy </a:t>
            </a:r>
            <a:r>
              <a:rPr lang="pl-PL" sz="2400" dirty="0"/>
              <a:t>i numer do ubezpieczyciela. </a:t>
            </a:r>
          </a:p>
          <a:p>
            <a:r>
              <a:rPr lang="pl-PL" sz="2400" dirty="0"/>
              <a:t>Opieka konsularna nie obejmuje kosztów pomocy lekarskiej! </a:t>
            </a:r>
            <a:endParaRPr lang="pl-PL" sz="2400" dirty="0" smtClean="0"/>
          </a:p>
          <a:p>
            <a:r>
              <a:rPr lang="pl-PL" sz="2400" b="1" dirty="0" smtClean="0"/>
              <a:t>W </a:t>
            </a:r>
            <a:r>
              <a:rPr lang="pl-PL" sz="2400" b="1" dirty="0"/>
              <a:t>przypadku braku ubezpieczenia koszty leczenia obciążają bezpośrednio obywatela</a:t>
            </a:r>
            <a:r>
              <a:rPr lang="pl-PL" sz="2400" dirty="0"/>
              <a:t>, któremu została udzielona pomoc lekarska za granicą!</a:t>
            </a:r>
          </a:p>
          <a:p>
            <a:r>
              <a:rPr lang="pl-PL" sz="2400" b="1" dirty="0"/>
              <a:t>EKUZ </a:t>
            </a:r>
            <a:r>
              <a:rPr lang="pl-PL" sz="2400" dirty="0"/>
              <a:t>daje prawo do korzystania </a:t>
            </a:r>
            <a:r>
              <a:rPr lang="pl-PL" sz="2400" b="1" dirty="0"/>
              <a:t>tylko z usług publicznej służby zdrowia</a:t>
            </a:r>
            <a:r>
              <a:rPr lang="pl-PL" sz="2400" dirty="0"/>
              <a:t>, natomiast nie pokrywa kosztów wizyt specjalistycznych, leczenia planowanego, a co ważniejsze - transportu </a:t>
            </a:r>
            <a:r>
              <a:rPr lang="pl-PL" sz="2400" dirty="0" smtClean="0"/>
              <a:t>medycznego.</a:t>
            </a:r>
            <a:endParaRPr lang="pl-PL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421325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zagrożenia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516" y="374576"/>
            <a:ext cx="3084083" cy="38551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794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1" y="527222"/>
            <a:ext cx="10626339" cy="5467178"/>
          </a:xfrm>
        </p:spPr>
        <p:txBody>
          <a:bodyPr>
            <a:normAutofit fontScale="85000" lnSpcReduction="20000"/>
          </a:bodyPr>
          <a:lstStyle/>
          <a:p>
            <a:r>
              <a:rPr lang="pl-PL" sz="2400" u="sng" dirty="0"/>
              <a:t>Narkotyki</a:t>
            </a:r>
          </a:p>
          <a:p>
            <a:r>
              <a:rPr lang="pl-PL" sz="2400" dirty="0"/>
              <a:t>posiadanie, przewożenie i dystrybuowanie środków odurzających jest w wielu krajach </a:t>
            </a:r>
            <a:r>
              <a:rPr lang="pl-PL" sz="2400" b="1" dirty="0"/>
              <a:t>czynem zagrożonym sankcją wieloletniego pozbawienia wolności lub karą śmierci! </a:t>
            </a:r>
            <a:r>
              <a:rPr lang="pl-PL" sz="2400" dirty="0"/>
              <a:t>Pamiętaj też o tym, że warunki w więzieniach za granicą mogą odbiegać od naszych standardów i wyobrażeń.</a:t>
            </a:r>
          </a:p>
          <a:p>
            <a:r>
              <a:rPr lang="pl-PL" sz="2400" dirty="0"/>
              <a:t>Przemytnicy często wykorzystują </a:t>
            </a:r>
            <a:r>
              <a:rPr lang="pl-PL" sz="2400" b="1" dirty="0"/>
              <a:t>nieświadomych ryzyka turystów</a:t>
            </a:r>
            <a:r>
              <a:rPr lang="pl-PL" sz="2400" dirty="0"/>
              <a:t>, by przewieźć narkotyki przez granicę.</a:t>
            </a:r>
          </a:p>
          <a:p>
            <a:r>
              <a:rPr lang="pl-PL" sz="2400" dirty="0"/>
              <a:t>Dlatego </a:t>
            </a:r>
            <a:r>
              <a:rPr lang="pl-PL" sz="2400" b="1" dirty="0"/>
              <a:t>zawsze sam pakuj swój bagaż</a:t>
            </a:r>
            <a:r>
              <a:rPr lang="pl-PL" sz="2400" dirty="0"/>
              <a:t>, upewnij się, czy jest odpowiednio zabezpieczony i </a:t>
            </a:r>
            <a:r>
              <a:rPr lang="pl-PL" sz="2400" b="1" dirty="0"/>
              <a:t>nigdy nie pozostawiaj go bez opieki</a:t>
            </a:r>
            <a:r>
              <a:rPr lang="pl-PL" sz="2400" dirty="0"/>
              <a:t>;</a:t>
            </a:r>
          </a:p>
          <a:p>
            <a:r>
              <a:rPr lang="pl-PL" sz="2400" b="1" dirty="0" smtClean="0"/>
              <a:t>Nie </a:t>
            </a:r>
            <a:r>
              <a:rPr lang="pl-PL" sz="2400" b="1" dirty="0"/>
              <a:t>przenoś przez granicę niczego dla innych osób</a:t>
            </a:r>
            <a:r>
              <a:rPr lang="pl-PL" sz="2400" dirty="0"/>
              <a:t>, niezależnie od tego, jak niewinnie wygląda ten przedmiot i osoba, które Cię o to prosi. Jeżeli podczas kontroli zostaną znalezione przy Tobie narkotyki, </a:t>
            </a:r>
            <a:r>
              <a:rPr lang="pl-PL" sz="2400" b="1" dirty="0"/>
              <a:t>tylko Ty poniesiesz </a:t>
            </a:r>
            <a:r>
              <a:rPr lang="pl-PL" sz="2400" b="1" dirty="0" smtClean="0"/>
              <a:t>odpowiedzialność</a:t>
            </a:r>
            <a:r>
              <a:rPr lang="pl-PL" sz="2400" dirty="0" smtClean="0"/>
              <a:t>! </a:t>
            </a:r>
            <a:r>
              <a:rPr lang="pl-PL" sz="2400" dirty="0"/>
              <a:t>Z tych samych powodów bądź ostrożny podczas przyjmowania prezentów od osób, których nie znasz;</a:t>
            </a:r>
          </a:p>
          <a:p>
            <a:r>
              <a:rPr lang="pl-PL" sz="2400" dirty="0" smtClean="0"/>
              <a:t>Nie </a:t>
            </a:r>
            <a:r>
              <a:rPr lang="pl-PL" sz="2400" dirty="0"/>
              <a:t>przekraczaj granicy z osobami, których nie znasz;</a:t>
            </a:r>
          </a:p>
          <a:p>
            <a:r>
              <a:rPr lang="pl-PL" sz="2400" dirty="0" smtClean="0"/>
              <a:t>Nie </a:t>
            </a:r>
            <a:r>
              <a:rPr lang="pl-PL" sz="2400" dirty="0"/>
              <a:t>daj się przekonać do przemytu narkotyków - </a:t>
            </a:r>
            <a:r>
              <a:rPr lang="pl-PL" sz="2400" b="1" dirty="0"/>
              <a:t>ryzykujesz wieloletnie więzienie w obcym kraju.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3489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Placówki dyplomatyczne i konsularne Polski 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68800" y="807589"/>
            <a:ext cx="3320324" cy="32207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277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1" y="617837"/>
            <a:ext cx="10519247" cy="5651157"/>
          </a:xfrm>
        </p:spPr>
        <p:txBody>
          <a:bodyPr>
            <a:normAutofit fontScale="92500" lnSpcReduction="10000"/>
          </a:bodyPr>
          <a:lstStyle/>
          <a:p>
            <a:r>
              <a:rPr lang="pl-PL" sz="2400" u="sng" dirty="0"/>
              <a:t>Terroryzm</a:t>
            </a:r>
          </a:p>
          <a:p>
            <a:r>
              <a:rPr lang="pl-PL" sz="2400" dirty="0"/>
              <a:t>Jak uniknąć zagrożenia:</a:t>
            </a:r>
          </a:p>
          <a:p>
            <a:r>
              <a:rPr lang="pl-PL" sz="2400" dirty="0"/>
              <a:t>regularnie </a:t>
            </a:r>
            <a:r>
              <a:rPr lang="pl-PL" sz="2400" b="1" dirty="0"/>
              <a:t>sprawdzaj ostrzeżenia dla podróżujących</a:t>
            </a:r>
            <a:r>
              <a:rPr lang="pl-PL" sz="2400" dirty="0"/>
              <a:t>, przeczytaj również uważnie opis kraju, do którego się udajesz; zwróć uwagę na informacje dotyczące danego kraju i regionu w mediach;</a:t>
            </a:r>
          </a:p>
          <a:p>
            <a:r>
              <a:rPr lang="pl-PL" sz="2400" dirty="0"/>
              <a:t>jeżeli dostrzeżesz coś podejrzanego, natychmiast </a:t>
            </a:r>
            <a:r>
              <a:rPr lang="pl-PL" sz="2400" b="1" dirty="0"/>
              <a:t>zgłoś to miejscowej policji</a:t>
            </a:r>
            <a:r>
              <a:rPr lang="pl-PL" sz="2400" dirty="0"/>
              <a:t>;</a:t>
            </a:r>
          </a:p>
          <a:p>
            <a:r>
              <a:rPr lang="pl-PL" sz="2400" b="1" dirty="0"/>
              <a:t>bądź czujny </a:t>
            </a:r>
            <a:r>
              <a:rPr lang="pl-PL" sz="2400" dirty="0"/>
              <a:t>w miejscach, w których przebywa wielu cudzoziemców i </a:t>
            </a:r>
            <a:r>
              <a:rPr lang="pl-PL" sz="2400" b="1" dirty="0"/>
              <a:t>unikaj rutynowych </a:t>
            </a:r>
            <a:r>
              <a:rPr lang="pl-PL" sz="2400" b="1" dirty="0" err="1"/>
              <a:t>zachowań</a:t>
            </a:r>
            <a:r>
              <a:rPr lang="pl-PL" sz="2400" dirty="0"/>
              <a:t> (poruszania się zawsze tą samą trasą, bywania zawsze w tej samej restauracji, itp.).</a:t>
            </a:r>
          </a:p>
          <a:p>
            <a:r>
              <a:rPr lang="pl-PL" sz="2400" dirty="0" smtClean="0"/>
              <a:t>Zapoznaj </a:t>
            </a:r>
            <a:r>
              <a:rPr lang="pl-PL" sz="2400" dirty="0"/>
              <a:t>się z </a:t>
            </a:r>
            <a:r>
              <a:rPr lang="pl-PL" sz="2400" b="1" dirty="0"/>
              <a:t>ulotkami oraz plakatami informacyjnymi </a:t>
            </a:r>
            <a:r>
              <a:rPr lang="pl-PL" sz="2400" dirty="0"/>
              <a:t>wywieszonymi m.in. w drogowych, lotniczych, kolejowych, morskich przejściach granicznych oraz na dworcach komunikacji kolejowej i samochodowej, które zawierają informacje i ostrzeżenia o miejscach niebezpiecznych oraz o trybie postępowania w przypadku utraty dokumentów tożsamości lub dokumentów podróży.</a:t>
            </a:r>
          </a:p>
        </p:txBody>
      </p:sp>
    </p:spTree>
    <p:extLst>
      <p:ext uri="{BB962C8B-B14F-4D97-AF65-F5344CB8AC3E}">
        <p14:creationId xmlns:p14="http://schemas.microsoft.com/office/powerpoint/2010/main" xmlns="" val="24083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1464276"/>
          </a:xfrm>
        </p:spPr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2586681"/>
            <a:ext cx="9044674" cy="3407719"/>
          </a:xfrm>
        </p:spPr>
        <p:txBody>
          <a:bodyPr>
            <a:normAutofit fontScale="92500" lnSpcReduction="20000"/>
          </a:bodyPr>
          <a:lstStyle/>
          <a:p>
            <a:endParaRPr lang="pl-PL" sz="2800" dirty="0" smtClean="0">
              <a:hlinkClick r:id="rId2"/>
            </a:endParaRPr>
          </a:p>
          <a:p>
            <a:r>
              <a:rPr lang="pl-PL" sz="2800" dirty="0" smtClean="0">
                <a:hlinkClick r:id="rId2"/>
              </a:rPr>
              <a:t>http://polakzagranica.msz.gov.pl</a:t>
            </a:r>
            <a:endParaRPr lang="pl-PL" sz="2800" dirty="0" smtClean="0"/>
          </a:p>
          <a:p>
            <a:r>
              <a:rPr lang="pl-PL" sz="2800" dirty="0" smtClean="0">
                <a:hlinkClick r:id="rId3"/>
              </a:rPr>
              <a:t>https://mswia.gov.pl</a:t>
            </a:r>
            <a:endParaRPr lang="pl-PL" sz="2800" dirty="0" smtClean="0"/>
          </a:p>
          <a:p>
            <a:r>
              <a:rPr lang="pl-PL" sz="2800" dirty="0" smtClean="0">
                <a:solidFill>
                  <a:schemeClr val="bg1"/>
                </a:solidFill>
                <a:hlinkClick r:id="rId4"/>
              </a:rPr>
              <a:t>www.odyseusz.msz.gov.pl</a:t>
            </a:r>
            <a:endParaRPr lang="pl-PL" sz="2800" dirty="0" smtClean="0">
              <a:solidFill>
                <a:schemeClr val="bg1"/>
              </a:solidFill>
            </a:endParaRPr>
          </a:p>
          <a:p>
            <a:r>
              <a:rPr lang="pl-PL" sz="2800" dirty="0">
                <a:solidFill>
                  <a:schemeClr val="bg1"/>
                </a:solidFill>
                <a:hlinkClick r:id="rId5"/>
              </a:rPr>
              <a:t>http://</a:t>
            </a:r>
            <a:r>
              <a:rPr lang="pl-PL" sz="2800" dirty="0" smtClean="0">
                <a:solidFill>
                  <a:schemeClr val="bg1"/>
                </a:solidFill>
                <a:hlinkClick r:id="rId5"/>
              </a:rPr>
              <a:t>www.msz.gov.pl/pl/ipolak</a:t>
            </a:r>
            <a:endParaRPr lang="pl-PL" sz="2800" dirty="0">
              <a:solidFill>
                <a:schemeClr val="bg1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  <a:hlinkClick r:id="rId6"/>
              </a:rPr>
              <a:t>www.msz.gov.pl/wakacje</a:t>
            </a:r>
            <a:endParaRPr lang="pl-PL" sz="2800" dirty="0">
              <a:solidFill>
                <a:schemeClr val="bg1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  <a:hlinkClick r:id="rId7"/>
              </a:rPr>
              <a:t>www.msz.gov.pl/pl/informacje_konsularne</a:t>
            </a:r>
            <a:endParaRPr lang="pl-PL" sz="2800" dirty="0" smtClean="0">
              <a:solidFill>
                <a:schemeClr val="bg1"/>
              </a:solidFill>
            </a:endParaRPr>
          </a:p>
          <a:p>
            <a:endParaRPr lang="pl-PL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6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1" y="527221"/>
            <a:ext cx="10560437" cy="5626443"/>
          </a:xfrm>
        </p:spPr>
        <p:txBody>
          <a:bodyPr>
            <a:normAutofit fontScale="92500"/>
          </a:bodyPr>
          <a:lstStyle/>
          <a:p>
            <a:r>
              <a:rPr lang="pl-PL" sz="2400" u="sng" dirty="0"/>
              <a:t>Misja </a:t>
            </a:r>
            <a:r>
              <a:rPr lang="pl-PL" sz="2400" u="sng" dirty="0" smtClean="0"/>
              <a:t>dyplomatyczna </a:t>
            </a:r>
            <a:r>
              <a:rPr lang="pl-PL" sz="2400" dirty="0"/>
              <a:t>- przedstawicielstwo dyplomatyczne określonego państwa w innym państwie lub przy organizacji międzynarodowej</a:t>
            </a:r>
            <a:r>
              <a:rPr lang="pl-PL" sz="2400" dirty="0" smtClean="0"/>
              <a:t>.</a:t>
            </a:r>
          </a:p>
          <a:p>
            <a:r>
              <a:rPr lang="pl-PL" sz="2400" u="sng" dirty="0" smtClean="0"/>
              <a:t>Funkcje </a:t>
            </a:r>
            <a:r>
              <a:rPr lang="pl-PL" sz="2400" u="sng" dirty="0"/>
              <a:t>misji dyplomatycznej </a:t>
            </a:r>
            <a:r>
              <a:rPr lang="pl-PL" sz="2400" dirty="0"/>
              <a:t>obejmują </a:t>
            </a:r>
            <a:r>
              <a:rPr lang="pl-PL" sz="2400" dirty="0" smtClean="0"/>
              <a:t>m.in.:</a:t>
            </a:r>
            <a:endParaRPr lang="pl-P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reprezentowanie państwa wysyłającego w państwie przyjmującym;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ochronę w państwie przyjmującym interesów państwa wysyłającego, w granicach ustalonych przez prawo międzynarodowe;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prowadzenie rokowań z rządem państwa przyjmującego;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zaznajamianie się wszelkimi legalnymi sposobami z warunkami panującymi w państwie przyjmującym i z rozwojem zachodzących w nim wydarzeń oraz relacjonowanie tego rządowi państwa wysyłającego;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/>
              <a:t>popieranie przyjaznych stosunków pomiędzy państwem wysyłającym a państwem przyjmującym oraz rozwijanie pomiędzy nimi stosunków gospodarczych, kulturalnych, wojskowych i naukowych.</a:t>
            </a:r>
          </a:p>
        </p:txBody>
      </p:sp>
    </p:spTree>
    <p:extLst>
      <p:ext uri="{BB962C8B-B14F-4D97-AF65-F5344CB8AC3E}">
        <p14:creationId xmlns:p14="http://schemas.microsoft.com/office/powerpoint/2010/main" xmlns="" val="40179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1" y="551935"/>
            <a:ext cx="10733431" cy="5442465"/>
          </a:xfrm>
        </p:spPr>
        <p:txBody>
          <a:bodyPr>
            <a:normAutofit/>
          </a:bodyPr>
          <a:lstStyle/>
          <a:p>
            <a:r>
              <a:rPr lang="pl-PL" sz="2400" dirty="0"/>
              <a:t>Misje dyplomatyczne nie mają pełnego statusu eksterytorialnego i nie są suwerennym terytorium reprezentowanego państwa; chronione są przez instytucje rządowe. Ambasady RP w krajach o tzw. podwyższonym ryzyku chronione są przez wyspecjalizowane </a:t>
            </a:r>
            <a:r>
              <a:rPr lang="pl-PL" sz="2400" dirty="0" smtClean="0"/>
              <a:t>oddziały </a:t>
            </a:r>
            <a:r>
              <a:rPr lang="pl-PL" sz="2400" dirty="0"/>
              <a:t>BOR</a:t>
            </a:r>
          </a:p>
          <a:p>
            <a:r>
              <a:rPr lang="pl-PL" sz="2400" u="sng" dirty="0" smtClean="0"/>
              <a:t>Placówki dyplomatyczne i konsularne RP: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Ambasada RP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Stałe Przedstawicielstwo przy organizacjach międzynarodowych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Konsulat Generalny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dirty="0" smtClean="0"/>
              <a:t>Konsulat Honorowy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27229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Dobrze zaplanuj podróż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84350" y="1021556"/>
            <a:ext cx="6334125" cy="2943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15340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4212" y="428368"/>
            <a:ext cx="10511010" cy="5997146"/>
          </a:xfrm>
        </p:spPr>
        <p:txBody>
          <a:bodyPr>
            <a:normAutofit lnSpcReduction="10000"/>
          </a:bodyPr>
          <a:lstStyle/>
          <a:p>
            <a:endParaRPr lang="pl-PL" sz="2400" dirty="0" smtClean="0"/>
          </a:p>
          <a:p>
            <a:r>
              <a:rPr lang="pl-PL" sz="2400" dirty="0" smtClean="0"/>
              <a:t>Upewnij </a:t>
            </a:r>
            <a:r>
              <a:rPr lang="pl-PL" sz="2400" dirty="0"/>
              <a:t>się, czy </a:t>
            </a:r>
            <a:r>
              <a:rPr lang="pl-PL" sz="2400" b="1" dirty="0"/>
              <a:t>organizator wyjazdu </a:t>
            </a:r>
            <a:r>
              <a:rPr lang="pl-PL" sz="2400" dirty="0"/>
              <a:t>jest wiarygodny. Najlepiej korzystać z usług znanych i wiodących przedsiębiorstw turystycznych, zarejestrowanych w </a:t>
            </a:r>
            <a:r>
              <a:rPr lang="pl-PL" sz="2400" b="1" dirty="0"/>
              <a:t>Polskiej Izbie Turystyki</a:t>
            </a:r>
            <a:r>
              <a:rPr lang="pl-PL" sz="2400" dirty="0"/>
              <a:t>.</a:t>
            </a:r>
          </a:p>
          <a:p>
            <a:r>
              <a:rPr lang="pl-PL" sz="2400" dirty="0"/>
              <a:t>Zapoznaj się z </a:t>
            </a:r>
            <a:r>
              <a:rPr lang="pl-PL" sz="2400" b="1" dirty="0"/>
              <a:t>przepisami prawa oraz zwyczajami </a:t>
            </a:r>
            <a:r>
              <a:rPr lang="pl-PL" sz="2400" dirty="0"/>
              <a:t>obowiązującymi w państwie pobytu oraz państwach przez, które będziesz przejeżdżał. Lista państw, do których obywatele polscy mogą udawać się bez wizy, jest dostępna na stronach internetowych MSZ www.msz.gov.pl.</a:t>
            </a:r>
          </a:p>
          <a:p>
            <a:r>
              <a:rPr lang="pl-PL" sz="2400" dirty="0"/>
              <a:t>Zapoznaj się z </a:t>
            </a:r>
            <a:r>
              <a:rPr lang="pl-PL" sz="2400" b="1" dirty="0"/>
              <a:t>aktualnymi ostrzeżeniami dla podróżujących </a:t>
            </a:r>
            <a:r>
              <a:rPr lang="pl-PL" sz="2400" dirty="0"/>
              <a:t>na stronie internetowej Ministerstwa Spraw Zagranicznych</a:t>
            </a:r>
          </a:p>
          <a:p>
            <a:r>
              <a:rPr lang="pl-PL" sz="2400" dirty="0"/>
              <a:t>Upewnij się czy Twój </a:t>
            </a:r>
            <a:r>
              <a:rPr lang="pl-PL" sz="2400" b="1" dirty="0"/>
              <a:t>paszport jest ważny </a:t>
            </a:r>
            <a:r>
              <a:rPr lang="pl-PL" sz="2400" dirty="0"/>
              <a:t>i czy masz niezbędne wizy</a:t>
            </a:r>
          </a:p>
          <a:p>
            <a:r>
              <a:rPr lang="pl-PL" sz="2400" dirty="0" smtClean="0"/>
              <a:t>Zaopatrz </a:t>
            </a:r>
            <a:r>
              <a:rPr lang="pl-PL" sz="2400" dirty="0"/>
              <a:t>się w </a:t>
            </a:r>
            <a:r>
              <a:rPr lang="pl-PL" sz="2400" b="1" dirty="0"/>
              <a:t>adresy i numery telefonów polskich przedstawicielstw dyplomatycznych</a:t>
            </a:r>
            <a:r>
              <a:rPr lang="pl-PL" sz="2400" dirty="0"/>
              <a:t> i urzędów konsularnych, a gdy ich brak - w dane teleadresowe przedstawicielstw państw UE;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89402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Ubezpiecz się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61180" y="438777"/>
            <a:ext cx="2962041" cy="40485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2109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6077" y="304801"/>
            <a:ext cx="11104604" cy="5689600"/>
          </a:xfrm>
        </p:spPr>
        <p:txBody>
          <a:bodyPr>
            <a:normAutofit fontScale="92500" lnSpcReduction="10000"/>
          </a:bodyPr>
          <a:lstStyle/>
          <a:p>
            <a:endParaRPr lang="pl-PL" sz="2400" dirty="0" smtClean="0"/>
          </a:p>
          <a:p>
            <a:r>
              <a:rPr lang="pl-PL" sz="2400" dirty="0" smtClean="0"/>
              <a:t>Wykup </a:t>
            </a:r>
            <a:r>
              <a:rPr lang="pl-PL" sz="2400" dirty="0"/>
              <a:t>w rzetelnym towarzystwie ubezpieczeniowym </a:t>
            </a:r>
            <a:r>
              <a:rPr lang="pl-PL" sz="2400" b="1" dirty="0"/>
              <a:t>ubezpieczenie od następstw nieszczęśliwych wypadków (NW</a:t>
            </a:r>
            <a:r>
              <a:rPr lang="pl-PL" sz="2400" dirty="0"/>
              <a:t>). Polisy nie są drogie, a koszty, jakie należy ponieść w razie ich braku, są wprost astronomiczne: koszt wezwania karetki pogotowia: od 40 złotych w Egipcie do nawet 2 tysięcy złotych w Hiszpanii; doba pobytu w szpitalu: od 140 złotych we Włoszech do nawet 2700 złotych w Austrii.</a:t>
            </a:r>
          </a:p>
          <a:p>
            <a:r>
              <a:rPr lang="pl-PL" sz="2400" b="1" dirty="0"/>
              <a:t>Polisę ubezpieczeniową należy dokładnie przeczytać</a:t>
            </a:r>
            <a:r>
              <a:rPr lang="pl-PL" sz="2400" dirty="0"/>
              <a:t>! Osoby nie znające języków obcych mogą pod wskazanym w polisie numerem telefonu uzyskać pomoc w każdym zakresie w języku polskim.</a:t>
            </a:r>
          </a:p>
          <a:p>
            <a:r>
              <a:rPr lang="pl-PL" sz="2400" dirty="0"/>
              <a:t>W państwach Unii Europejskiej (UE) i Europejskiego Obszaru Wolnego Handlu (EFTA) podstawową opiekę medyczną mamy zapewnioną dzięki </a:t>
            </a:r>
            <a:r>
              <a:rPr lang="pl-PL" sz="2400" b="1" dirty="0"/>
              <a:t>Europejskiej Karcie Ubezpieczenia Zdrowotnego (EKUZ)</a:t>
            </a:r>
            <a:r>
              <a:rPr lang="pl-PL" sz="2400" dirty="0"/>
              <a:t>. Przed wyjazdem należy uzyskać ją w najbliższym oddziale NFZ. </a:t>
            </a:r>
          </a:p>
          <a:p>
            <a:r>
              <a:rPr lang="pl-PL" sz="2400" b="1" dirty="0"/>
              <a:t>Zaszczep się</a:t>
            </a:r>
            <a:r>
              <a:rPr lang="pl-PL" sz="2400" dirty="0"/>
              <a:t>, jeśli wyjeżdżasz do egzotycznych krajów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9783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Bądź w kontakcie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9623" y="685800"/>
            <a:ext cx="5783580" cy="3614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152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457</TotalTime>
  <Words>1476</Words>
  <Application>Microsoft Office PowerPoint</Application>
  <PresentationFormat>Niestandardowy</PresentationFormat>
  <Paragraphs>92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Wycinek</vt:lpstr>
      <vt:lpstr>Program  bezpieczni w europie</vt:lpstr>
      <vt:lpstr>Placówki dyplomatyczne i konsularne Polski </vt:lpstr>
      <vt:lpstr>Slajd 3</vt:lpstr>
      <vt:lpstr>Slajd 4</vt:lpstr>
      <vt:lpstr>Dobrze zaplanuj podróż</vt:lpstr>
      <vt:lpstr>Slajd 6</vt:lpstr>
      <vt:lpstr>Ubezpiecz się</vt:lpstr>
      <vt:lpstr>Slajd 8</vt:lpstr>
      <vt:lpstr>Bądź w kontakcie</vt:lpstr>
      <vt:lpstr>Slajd 10</vt:lpstr>
      <vt:lpstr>Bądź Bezpieczny w podróży</vt:lpstr>
      <vt:lpstr>Slajd 12</vt:lpstr>
      <vt:lpstr>Slajd 13</vt:lpstr>
      <vt:lpstr>Slajd 14</vt:lpstr>
      <vt:lpstr>Trudne sytuacje</vt:lpstr>
      <vt:lpstr>Slajd 16</vt:lpstr>
      <vt:lpstr>Slajd 17</vt:lpstr>
      <vt:lpstr>zagrożenia</vt:lpstr>
      <vt:lpstr>Slajd 19</vt:lpstr>
      <vt:lpstr>Slajd 20</vt:lpstr>
      <vt:lpstr>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 bezpieczni w europie</dc:title>
  <dc:creator>Anna Hennig</dc:creator>
  <cp:lastModifiedBy>a.hennig</cp:lastModifiedBy>
  <cp:revision>23</cp:revision>
  <dcterms:created xsi:type="dcterms:W3CDTF">2016-05-22T14:09:09Z</dcterms:created>
  <dcterms:modified xsi:type="dcterms:W3CDTF">2016-05-23T08:59:32Z</dcterms:modified>
</cp:coreProperties>
</file>