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77" r:id="rId2"/>
    <p:sldId id="274" r:id="rId3"/>
    <p:sldId id="262" r:id="rId4"/>
    <p:sldId id="259" r:id="rId5"/>
    <p:sldId id="267" r:id="rId6"/>
    <p:sldId id="268" r:id="rId7"/>
    <p:sldId id="270" r:id="rId8"/>
    <p:sldId id="271" r:id="rId9"/>
    <p:sldId id="261" r:id="rId10"/>
    <p:sldId id="260" r:id="rId11"/>
    <p:sldId id="264" r:id="rId12"/>
    <p:sldId id="265" r:id="rId13"/>
    <p:sldId id="273" r:id="rId14"/>
    <p:sldId id="276" r:id="rId15"/>
    <p:sldId id="275" r:id="rId16"/>
    <p:sldId id="272" r:id="rId1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cat>
            <c:strRef>
              <c:f>Arkusz1!$A$2:$A$4</c:f>
              <c:strCache>
                <c:ptCount val="3"/>
                <c:pt idx="0">
                  <c:v>Czy czujesz się bezpieczny w naszym mieście i okolicach?</c:v>
                </c:pt>
                <c:pt idx="1">
                  <c:v>Czy kiedykolwiek byłeś/łaś ofiarą przestępstwa?</c:v>
                </c:pt>
                <c:pt idx="2">
                  <c:v>Czy kiedykolwiek byłeś/łaś świadkiem jakiegoś przestępstwa?</c:v>
                </c:pt>
              </c:strCache>
            </c:strRef>
          </c:cat>
          <c:val>
            <c:numRef>
              <c:f>Arkusz1!$B$2:$B$4</c:f>
              <c:numCache>
                <c:formatCode>0%</c:formatCode>
                <c:ptCount val="3"/>
                <c:pt idx="0">
                  <c:v>0.54</c:v>
                </c:pt>
                <c:pt idx="1">
                  <c:v>0.1</c:v>
                </c:pt>
                <c:pt idx="2">
                  <c:v>0.30000000000000027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cat>
            <c:strRef>
              <c:f>Arkusz1!$A$2:$A$4</c:f>
              <c:strCache>
                <c:ptCount val="3"/>
                <c:pt idx="0">
                  <c:v>Czy czujesz się bezpieczny w naszym mieście i okolicach?</c:v>
                </c:pt>
                <c:pt idx="1">
                  <c:v>Czy kiedykolwiek byłeś/łaś ofiarą przestępstwa?</c:v>
                </c:pt>
                <c:pt idx="2">
                  <c:v>Czy kiedykolwiek byłeś/łaś świadkiem jakiegoś przestępstwa?</c:v>
                </c:pt>
              </c:strCache>
            </c:strRef>
          </c:cat>
          <c:val>
            <c:numRef>
              <c:f>Arkusz1!$C$2:$C$4</c:f>
              <c:numCache>
                <c:formatCode>0%</c:formatCode>
                <c:ptCount val="3"/>
                <c:pt idx="0">
                  <c:v>0.17</c:v>
                </c:pt>
                <c:pt idx="1">
                  <c:v>0.9</c:v>
                </c:pt>
                <c:pt idx="2">
                  <c:v>0.70000000000000051</c:v>
                </c:pt>
              </c:numCache>
            </c:numRef>
          </c:val>
        </c:ser>
        <c:axId val="71181440"/>
        <c:axId val="71182976"/>
      </c:barChart>
      <c:catAx>
        <c:axId val="71181440"/>
        <c:scaling>
          <c:orientation val="minMax"/>
        </c:scaling>
        <c:axPos val="b"/>
        <c:tickLblPos val="nextTo"/>
        <c:crossAx val="71182976"/>
        <c:crosses val="autoZero"/>
        <c:auto val="1"/>
        <c:lblAlgn val="ctr"/>
        <c:lblOffset val="100"/>
      </c:catAx>
      <c:valAx>
        <c:axId val="71182976"/>
        <c:scaling>
          <c:orientation val="minMax"/>
        </c:scaling>
        <c:axPos val="l"/>
        <c:majorGridlines/>
        <c:numFmt formatCode="0%" sourceLinked="1"/>
        <c:tickLblPos val="nextTo"/>
        <c:crossAx val="711814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DBD08-436B-413E-A3F0-421DF90A6581}" type="datetimeFigureOut">
              <a:rPr lang="pl-PL"/>
              <a:pPr>
                <a:defRPr/>
              </a:pPr>
              <a:t>2012-12-28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DD04D-DC1E-41AC-9817-66662808DBE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C25D-9463-4346-809A-F82C04D063F8}" type="datetimeFigureOut">
              <a:rPr lang="pl-PL"/>
              <a:pPr>
                <a:defRPr/>
              </a:pPr>
              <a:t>2012-12-28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72DB0-DCA7-4974-B574-44E96184877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799C8-BB39-4387-9BFC-D00EAD86752B}" type="datetimeFigureOut">
              <a:rPr lang="pl-PL"/>
              <a:pPr>
                <a:defRPr/>
              </a:pPr>
              <a:t>2012-12-28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7C537-E675-41DC-BE4A-2E7ABC79E0C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1BBF-1602-4C30-BB3D-61522EDB8C84}" type="datetimeFigureOut">
              <a:rPr lang="pl-PL"/>
              <a:pPr>
                <a:defRPr/>
              </a:pPr>
              <a:t>2012-12-28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BFCC1-DD60-43B5-8AB0-967183DBAD2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B76A8-5F97-4472-AF33-FA7366CDA757}" type="datetimeFigureOut">
              <a:rPr lang="pl-PL"/>
              <a:pPr>
                <a:defRPr/>
              </a:pPr>
              <a:t>2012-12-28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CCFA7-DADA-4616-93AE-1EB9A4D59C3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6392D-AF8E-4A56-A154-E3F5EC8105C4}" type="datetimeFigureOut">
              <a:rPr lang="pl-PL"/>
              <a:pPr>
                <a:defRPr/>
              </a:pPr>
              <a:t>2012-12-28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A629B-5B5B-46D9-96B7-50B19A960F3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3900D-0EF6-4F49-AA88-BBB36B6F3481}" type="datetimeFigureOut">
              <a:rPr lang="pl-PL"/>
              <a:pPr>
                <a:defRPr/>
              </a:pPr>
              <a:t>2012-12-28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B3680-28A6-43B2-9B1A-2FF9BE47B52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2E757-5029-4235-AB4F-CA74FF9FD3A4}" type="datetimeFigureOut">
              <a:rPr lang="pl-PL"/>
              <a:pPr>
                <a:defRPr/>
              </a:pPr>
              <a:t>2012-12-28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15341-D7A2-4BA6-ADEE-EADBCB3738B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A5625-3128-45A4-A26E-11A06E8A3BBC}" type="datetimeFigureOut">
              <a:rPr lang="pl-PL"/>
              <a:pPr>
                <a:defRPr/>
              </a:pPr>
              <a:t>2012-12-28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69A9E-1B17-44CA-AAC0-9D37EBB670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231E9-1C22-4267-9042-F8FF450D1CE4}" type="datetimeFigureOut">
              <a:rPr lang="pl-PL"/>
              <a:pPr>
                <a:defRPr/>
              </a:pPr>
              <a:t>2012-12-28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D2EF5-FBB6-4E57-954F-0309484F434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52A23-6F2F-4BA5-A54E-8E8C1EDE74DE}" type="datetimeFigureOut">
              <a:rPr lang="pl-PL"/>
              <a:pPr>
                <a:defRPr/>
              </a:pPr>
              <a:t>2012-12-28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73955-122C-42F2-B5B3-24BDABAE1B5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7D3591-8624-45BF-8CA8-11FFF64754C2}" type="datetimeFigureOut">
              <a:rPr lang="pl-PL"/>
              <a:pPr>
                <a:defRPr/>
              </a:pPr>
              <a:t>2012-12-28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B20FBA-15B8-4C30-8BC9-28D30089C67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zary-zagan.regionalna.pl/wp-content/uploads/2013/04/ps-22473-1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zary-zagan.regionalna.pl/" TargetMode="Externa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.pinger.pl/pgr162/f78aa0eb000efb314d3c9e6f/kajdan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0" y="1142984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8000" b="1" dirty="0" smtClean="0">
                <a:solidFill>
                  <a:schemeClr val="accent1"/>
                </a:solidFill>
                <a:effectLst>
                  <a:outerShdw blurRad="50800" dist="50800" dir="5400000" sx="102000" sy="102000" algn="ctr" rotWithShape="0">
                    <a:schemeClr val="tx1"/>
                  </a:outerShdw>
                </a:effectLst>
                <a:latin typeface="Calibri" pitchFamily="34" charset="0"/>
              </a:rPr>
              <a:t>PRZESTĘPCZOŚĆ</a:t>
            </a:r>
          </a:p>
          <a:p>
            <a:pPr algn="ctr"/>
            <a:r>
              <a:rPr lang="pl-PL" sz="8000" b="1" dirty="0" smtClean="0">
                <a:solidFill>
                  <a:schemeClr val="accent1"/>
                </a:solidFill>
                <a:effectLst>
                  <a:outerShdw blurRad="50800" dist="50800" dir="5400000" sx="102000" sy="102000" algn="ctr" rotWithShape="0">
                    <a:schemeClr val="tx1"/>
                  </a:outerShdw>
                </a:effectLst>
                <a:latin typeface="Calibri" pitchFamily="34" charset="0"/>
              </a:rPr>
              <a:t>W NASZEJ GMINIE</a:t>
            </a:r>
            <a:endParaRPr lang="pl-PL" sz="8000" b="1" dirty="0">
              <a:solidFill>
                <a:schemeClr val="accent1"/>
              </a:solidFill>
              <a:effectLst>
                <a:outerShdw blurRad="50800" dist="50800" dir="5400000" sx="102000" sy="102000" algn="ctr" rotWithShape="0">
                  <a:schemeClr val="tx1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pole tekstowe 8"/>
          <p:cNvSpPr txBox="1">
            <a:spLocks noChangeArrowheads="1"/>
          </p:cNvSpPr>
          <p:nvPr/>
        </p:nvSpPr>
        <p:spPr bwMode="auto">
          <a:xfrm>
            <a:off x="539750" y="692150"/>
            <a:ext cx="7993063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pl-PL" sz="2100" dirty="0">
                <a:latin typeface="Calibri" pitchFamily="34" charset="0"/>
              </a:rPr>
              <a:t>  Gromadzenie dowodów zbieranych przez organ ścigania oraz zwykłych obywateli.</a:t>
            </a:r>
          </a:p>
          <a:p>
            <a:pPr>
              <a:buFont typeface="Arial" charset="0"/>
              <a:buNone/>
            </a:pPr>
            <a:endParaRPr lang="pl-PL" sz="14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l-PL" sz="2100" dirty="0">
                <a:latin typeface="Calibri" pitchFamily="34" charset="0"/>
              </a:rPr>
              <a:t>  Przygotowywanie aktów oskarżenia.</a:t>
            </a:r>
          </a:p>
          <a:p>
            <a:pPr>
              <a:buFont typeface="Arial" charset="0"/>
              <a:buNone/>
            </a:pPr>
            <a:endParaRPr lang="pl-PL" sz="14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l-PL" sz="2100" dirty="0">
                <a:latin typeface="Calibri" pitchFamily="34" charset="0"/>
              </a:rPr>
              <a:t>  Kierowanie aktów oskarżenia do sądów.</a:t>
            </a:r>
          </a:p>
          <a:p>
            <a:pPr>
              <a:buFont typeface="Arial" charset="0"/>
              <a:buNone/>
            </a:pPr>
            <a:endParaRPr lang="pl-PL" sz="14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l-PL" sz="2100" dirty="0">
                <a:latin typeface="Calibri" pitchFamily="34" charset="0"/>
              </a:rPr>
              <a:t>  Reprezentowanie państwa w sprawach sądowych.</a:t>
            </a:r>
          </a:p>
          <a:p>
            <a:pPr>
              <a:buFont typeface="Arial" charset="0"/>
              <a:buNone/>
            </a:pPr>
            <a:endParaRPr lang="pl-PL" sz="14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l-PL" sz="2100" dirty="0">
                <a:latin typeface="Calibri" pitchFamily="34" charset="0"/>
              </a:rPr>
              <a:t>  Prokuratura może zarówno reagować na doniesienia organów ścigania, jak i na sygnały od obywateli, a także sama zlecać organom ścigania i nadzorować prowadzenie śledztw.</a:t>
            </a:r>
          </a:p>
          <a:p>
            <a:pPr>
              <a:buFont typeface="Arial" charset="0"/>
              <a:buNone/>
            </a:pPr>
            <a:endParaRPr lang="pl-PL" sz="14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l-PL" sz="2100" dirty="0">
                <a:latin typeface="Calibri" pitchFamily="34" charset="0"/>
              </a:rPr>
              <a:t>  Prokuratura nie posiada własnych organów ścigania, </a:t>
            </a:r>
          </a:p>
          <a:p>
            <a:pPr>
              <a:buFont typeface="Arial" charset="0"/>
              <a:buNone/>
            </a:pPr>
            <a:r>
              <a:rPr lang="pl-PL" sz="2100" dirty="0">
                <a:latin typeface="Calibri" pitchFamily="34" charset="0"/>
              </a:rPr>
              <a:t>lecz ma obowiązek korzystania z usług powołanych do tego służb </a:t>
            </a:r>
          </a:p>
          <a:p>
            <a:r>
              <a:rPr lang="pl-PL" sz="2100" dirty="0">
                <a:latin typeface="Calibri" pitchFamily="34" charset="0"/>
              </a:rPr>
              <a:t>(Policji, Urzędów Skarbowych i Celnych, Policji Karno-Skarbowej, </a:t>
            </a:r>
          </a:p>
          <a:p>
            <a:r>
              <a:rPr lang="pl-PL" sz="2100" dirty="0">
                <a:latin typeface="Calibri" pitchFamily="34" charset="0"/>
              </a:rPr>
              <a:t>służb Specjalnych.)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4" descr="http://www.gpsiennicanadolna.szkolnastrona.pl/container/dzieci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852738"/>
            <a:ext cx="7345362" cy="338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pole tekstowe 1"/>
          <p:cNvSpPr txBox="1">
            <a:spLocks noChangeArrowheads="1"/>
          </p:cNvSpPr>
          <p:nvPr/>
        </p:nvSpPr>
        <p:spPr bwMode="auto">
          <a:xfrm>
            <a:off x="250825" y="476250"/>
            <a:ext cx="864076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5000" b="1">
                <a:latin typeface="Calibri" pitchFamily="34" charset="0"/>
              </a:rPr>
              <a:t>CZY W NASZEJ GMINIE </a:t>
            </a:r>
          </a:p>
          <a:p>
            <a:pPr algn="ctr"/>
            <a:r>
              <a:rPr lang="pl-PL" sz="5000" b="1">
                <a:latin typeface="Calibri" pitchFamily="34" charset="0"/>
              </a:rPr>
              <a:t>CZUJEMY SIĘ BEZPIECZNIE?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pole tekstowe 1"/>
          <p:cNvSpPr txBox="1">
            <a:spLocks noChangeArrowheads="1"/>
          </p:cNvSpPr>
          <p:nvPr/>
        </p:nvSpPr>
        <p:spPr bwMode="auto">
          <a:xfrm>
            <a:off x="500034" y="0"/>
            <a:ext cx="7848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5000" b="1" dirty="0">
                <a:latin typeface="Calibri" pitchFamily="34" charset="0"/>
              </a:rPr>
              <a:t>DIAGRAM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428596" y="857232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latin typeface="+mj-lt"/>
              </a:rPr>
              <a:t>W ankiecie na temat bezpieczeństwa w naszym mieście i okolicach wzięło udział 58 uczniów z ZSTiL w Żaganiu </a:t>
            </a:r>
            <a:endParaRPr lang="pl-PL" dirty="0">
              <a:latin typeface="+mj-lt"/>
            </a:endParaRPr>
          </a:p>
        </p:txBody>
      </p:sp>
      <p:graphicFrame>
        <p:nvGraphicFramePr>
          <p:cNvPr id="4" name="Wykres 3"/>
          <p:cNvGraphicFramePr/>
          <p:nvPr/>
        </p:nvGraphicFramePr>
        <p:xfrm>
          <a:off x="357158" y="2000240"/>
          <a:ext cx="8072494" cy="4349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642910" y="428604"/>
            <a:ext cx="72152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latin typeface="+mj-lt"/>
              </a:rPr>
              <a:t>Według uczniów ZSTiL najczęstsze przestępstwa popełniane w naszym mieście i okolicach to:</a:t>
            </a:r>
            <a:endParaRPr lang="pl-PL" sz="3200" b="1" dirty="0">
              <a:latin typeface="+mj-lt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071538" y="2357430"/>
            <a:ext cx="67151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2200" dirty="0" smtClean="0"/>
              <a:t> </a:t>
            </a:r>
            <a:r>
              <a:rPr lang="pl-PL" sz="2200" dirty="0" smtClean="0">
                <a:latin typeface="+mj-lt"/>
              </a:rPr>
              <a:t>Palenie papierosów i picie w miejscach publicznych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2200" dirty="0" smtClean="0">
                <a:latin typeface="+mj-lt"/>
              </a:rPr>
              <a:t> Kradzieże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2200" dirty="0" smtClean="0">
                <a:latin typeface="+mj-lt"/>
              </a:rPr>
              <a:t>  Pobicia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2200" dirty="0" smtClean="0">
                <a:latin typeface="+mj-lt"/>
              </a:rPr>
              <a:t>  Handel narkotykami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2200" dirty="0" smtClean="0">
                <a:latin typeface="+mj-lt"/>
              </a:rPr>
              <a:t>  Groźby karalne</a:t>
            </a:r>
          </a:p>
          <a:p>
            <a:pPr>
              <a:lnSpc>
                <a:spcPct val="150000"/>
              </a:lnSpc>
            </a:pPr>
            <a:endParaRPr lang="pl-PL" sz="2200" dirty="0" smtClean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6" name="Obraz 5" descr="wag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3143248"/>
            <a:ext cx="4572032" cy="3184067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JJJJJJJJJJJ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071546"/>
            <a:ext cx="8501122" cy="4429155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642910" y="1500174"/>
            <a:ext cx="77367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</a:rPr>
              <a:t>ANALIZA LOKALNEJ PRASY</a:t>
            </a:r>
            <a:endParaRPr lang="pl-P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6248" y="357166"/>
            <a:ext cx="3786214" cy="140038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2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l-PL" sz="2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rPr>
              <a:t>Gwałt w centrum miasta</a:t>
            </a:r>
          </a:p>
          <a:p>
            <a:pPr marL="0" marR="0" lvl="0" indent="142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pitchFamily="34" charset="0"/>
              </a:rPr>
              <a:t>Opublikowano 19 kwietnia 2013</a:t>
            </a:r>
            <a:endParaRPr kumimoji="0" lang="pl-PL" sz="900" b="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  <a:p>
            <a:pPr marL="0" marR="0" lvl="0" indent="142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Zgwałcił kobietę, którą poznał na dyskotece. Policja wciąż go szuka</a:t>
            </a:r>
            <a:endParaRPr kumimoji="0" lang="pl-PL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142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1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200" b="0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Gwałt w centrum miasta">
            <a:hlinkClick r:id="rId2" tooltip="Kobietę zgwałcono w centrum Żagania, gdy wracała do domu z pobliskiej dyskoteki.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285860"/>
            <a:ext cx="2857520" cy="2138810"/>
          </a:xfrm>
          <a:prstGeom prst="rect">
            <a:avLst/>
          </a:prstGeom>
          <a:noFill/>
        </p:spPr>
      </p:pic>
      <p:sp>
        <p:nvSpPr>
          <p:cNvPr id="4" name="Prostokąt 3"/>
          <p:cNvSpPr/>
          <p:nvPr/>
        </p:nvSpPr>
        <p:spPr>
          <a:xfrm>
            <a:off x="4286248" y="4071942"/>
            <a:ext cx="4572000" cy="235449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600" dirty="0" smtClean="0">
                <a:solidFill>
                  <a:srgbClr val="C00000"/>
                </a:solidFill>
                <a:latin typeface="+mj-lt"/>
              </a:rPr>
              <a:t>Bo kolega mu podarował</a:t>
            </a:r>
          </a:p>
          <a:p>
            <a:r>
              <a:rPr lang="pl-PL" sz="900" dirty="0" smtClean="0">
                <a:latin typeface="+mj-lt"/>
              </a:rPr>
              <a:t>Opublikowano 12 kwietnia 2013</a:t>
            </a:r>
          </a:p>
          <a:p>
            <a:r>
              <a:rPr lang="pl-PL" sz="1600" dirty="0" smtClean="0">
                <a:latin typeface="+mj-lt"/>
              </a:rPr>
              <a:t>Zarzut przemytu 23 g haszyszu i 4 g amfetaminy usłyszał Marcin P. z Lubska (32 l.). Tłumaczył (4.04) policjantom, że trefny towar przywiózł do Polski z Niemiec, gdzie obdarował go nim jego kolega. Miał się tym sposobem odwdzięczyć za przysługę. Uczynny mężczyzna  był karany za kradzież,  teraz może trafić do więzienia nawet na 5 lat.</a:t>
            </a:r>
            <a:endParaRPr lang="pl-PL" sz="1600" dirty="0">
              <a:latin typeface="+mj-lt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34" y="4214818"/>
            <a:ext cx="3357586" cy="2031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2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l-PL" sz="26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rPr>
              <a:t>Złodziej na działkach</a:t>
            </a:r>
          </a:p>
          <a:p>
            <a:pPr marL="0" marR="0" lvl="0" indent="142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Opublikowano 05 kwietnia 2013</a:t>
            </a:r>
            <a:endParaRPr kumimoji="0" lang="pl-PL" sz="9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142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Tuż przed świętami wielkanocnymi, 40-letni mieszkaniec Żagania włamał się do altanki ogrodowej przy ul. Starowiejskiej.</a:t>
            </a:r>
            <a:endParaRPr kumimoji="0" lang="pl-PL" sz="1600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142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42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1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200" b="0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286248" y="1928802"/>
            <a:ext cx="4286280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600" dirty="0" smtClean="0">
                <a:solidFill>
                  <a:srgbClr val="C00000"/>
                </a:solidFill>
                <a:latin typeface="+mj-lt"/>
              </a:rPr>
              <a:t>Pobicie w kawiarni</a:t>
            </a:r>
          </a:p>
          <a:p>
            <a:r>
              <a:rPr lang="pl-PL" sz="900" dirty="0" smtClean="0">
                <a:latin typeface="+mj-lt"/>
              </a:rPr>
              <a:t>Opublikowano 05 kwietnia 2013</a:t>
            </a:r>
          </a:p>
          <a:p>
            <a:r>
              <a:rPr lang="pl-PL" sz="1600" dirty="0" smtClean="0">
                <a:latin typeface="+mj-lt"/>
              </a:rPr>
              <a:t>Mieszkaniec Żagania pił kawę z żoną w barze.</a:t>
            </a:r>
          </a:p>
          <a:p>
            <a:r>
              <a:rPr lang="pl-PL" sz="1600" dirty="0" smtClean="0">
                <a:latin typeface="+mj-lt"/>
              </a:rPr>
              <a:t> Nagle zaatakowało go dwóch mężczyzn i spuściło </a:t>
            </a:r>
          </a:p>
          <a:p>
            <a:r>
              <a:rPr lang="pl-PL" sz="1600" dirty="0" smtClean="0">
                <a:latin typeface="+mj-lt"/>
              </a:rPr>
              <a:t>mu łomot.</a:t>
            </a:r>
            <a:endParaRPr lang="pl-PL" sz="1600" dirty="0">
              <a:latin typeface="+mj-lt"/>
            </a:endParaRPr>
          </a:p>
        </p:txBody>
      </p:sp>
      <p:pic>
        <p:nvPicPr>
          <p:cNvPr id="1030" name="Picture 6" descr="http://zary-zagan.regionalna.pl/wp-content/uploads/2012/10/GR-logo-prawda-do-bolu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85728"/>
            <a:ext cx="3086100" cy="952500"/>
          </a:xfrm>
          <a:prstGeom prst="rect">
            <a:avLst/>
          </a:prstGeom>
          <a:noFill/>
        </p:spPr>
      </p:pic>
      <p:sp>
        <p:nvSpPr>
          <p:cNvPr id="8" name="Prostokąt 7"/>
          <p:cNvSpPr/>
          <p:nvPr/>
        </p:nvSpPr>
        <p:spPr>
          <a:xfrm>
            <a:off x="285720" y="3429000"/>
            <a:ext cx="3352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hlinkClick r:id="rId5"/>
              </a:rPr>
              <a:t>http://zary-zagan.regionalna.pl/</a:t>
            </a:r>
            <a:endParaRPr lang="pl-PL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6" name="Picture 6" descr="883287_przy-tobie-inne-gasna-bo-tys-jest-moja-gwiaz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602" name="pole tekstowe 1"/>
          <p:cNvSpPr txBox="1">
            <a:spLocks noChangeArrowheads="1"/>
          </p:cNvSpPr>
          <p:nvPr/>
        </p:nvSpPr>
        <p:spPr bwMode="auto">
          <a:xfrm>
            <a:off x="323850" y="620713"/>
            <a:ext cx="68405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5000" b="1" dirty="0">
                <a:solidFill>
                  <a:schemeClr val="bg1"/>
                </a:solidFill>
                <a:latin typeface="Calibri" pitchFamily="34" charset="0"/>
              </a:rPr>
              <a:t>DZIĘKUJEMY </a:t>
            </a:r>
          </a:p>
          <a:p>
            <a:pPr algn="ctr"/>
            <a:r>
              <a:rPr lang="pl-PL" sz="5000" b="1" dirty="0">
                <a:solidFill>
                  <a:schemeClr val="bg1"/>
                </a:solidFill>
                <a:latin typeface="Calibri" pitchFamily="34" charset="0"/>
              </a:rPr>
              <a:t>ZA UWAGĘ !</a:t>
            </a:r>
          </a:p>
        </p:txBody>
      </p:sp>
      <p:sp>
        <p:nvSpPr>
          <p:cNvPr id="25603" name="pole tekstowe 2"/>
          <p:cNvSpPr txBox="1">
            <a:spLocks noChangeArrowheads="1"/>
          </p:cNvSpPr>
          <p:nvPr/>
        </p:nvSpPr>
        <p:spPr bwMode="auto">
          <a:xfrm>
            <a:off x="395288" y="3429000"/>
            <a:ext cx="4752975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b="1" dirty="0">
                <a:solidFill>
                  <a:schemeClr val="bg1"/>
                </a:solidFill>
                <a:latin typeface="Calibri" pitchFamily="34" charset="0"/>
              </a:rPr>
              <a:t>Projekt wykonały:</a:t>
            </a:r>
          </a:p>
          <a:p>
            <a:endParaRPr lang="pl-PL" sz="1000" b="1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pl-PL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pl-PL" sz="2000" dirty="0">
                <a:solidFill>
                  <a:schemeClr val="bg1"/>
                </a:solidFill>
                <a:latin typeface="Calibri" pitchFamily="34" charset="0"/>
              </a:rPr>
              <a:t>Aleksandra Dzikowska</a:t>
            </a:r>
          </a:p>
          <a:p>
            <a:pPr>
              <a:buFont typeface="Wingdings" pitchFamily="2" charset="2"/>
              <a:buChar char="§"/>
            </a:pPr>
            <a:r>
              <a:rPr lang="pl-PL" sz="2000" dirty="0">
                <a:solidFill>
                  <a:schemeClr val="bg1"/>
                </a:solidFill>
                <a:latin typeface="Calibri" pitchFamily="34" charset="0"/>
              </a:rPr>
              <a:t>  Karolina </a:t>
            </a:r>
            <a:r>
              <a:rPr lang="pl-PL" sz="2000" dirty="0" err="1">
                <a:solidFill>
                  <a:schemeClr val="bg1"/>
                </a:solidFill>
                <a:latin typeface="Calibri" pitchFamily="34" charset="0"/>
              </a:rPr>
              <a:t>Czarnogrodzka</a:t>
            </a:r>
            <a:endParaRPr lang="pl-PL" sz="20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pl-PL" sz="2000" dirty="0">
                <a:solidFill>
                  <a:schemeClr val="bg1"/>
                </a:solidFill>
                <a:latin typeface="Calibri" pitchFamily="34" charset="0"/>
              </a:rPr>
              <a:t>  Ewelina Sadłowska</a:t>
            </a:r>
          </a:p>
          <a:p>
            <a:pPr>
              <a:buFont typeface="Wingdings" pitchFamily="2" charset="2"/>
              <a:buChar char="§"/>
            </a:pPr>
            <a:r>
              <a:rPr lang="pl-PL" sz="2000" dirty="0">
                <a:solidFill>
                  <a:schemeClr val="bg1"/>
                </a:solidFill>
                <a:latin typeface="Calibri" pitchFamily="34" charset="0"/>
              </a:rPr>
              <a:t>  Agnieszka Kamienik </a:t>
            </a:r>
          </a:p>
          <a:p>
            <a:pPr>
              <a:buFont typeface="Wingdings" pitchFamily="2" charset="2"/>
              <a:buChar char="§"/>
            </a:pPr>
            <a:r>
              <a:rPr lang="pl-PL" sz="2000" dirty="0">
                <a:solidFill>
                  <a:schemeClr val="bg1"/>
                </a:solidFill>
                <a:latin typeface="Calibri" pitchFamily="34" charset="0"/>
              </a:rPr>
              <a:t>  Anna Kuźma</a:t>
            </a:r>
          </a:p>
          <a:p>
            <a:pPr>
              <a:buFont typeface="Wingdings" pitchFamily="2" charset="2"/>
              <a:buChar char="§"/>
            </a:pPr>
            <a:r>
              <a:rPr lang="pl-PL" sz="2000" dirty="0">
                <a:solidFill>
                  <a:schemeClr val="bg1"/>
                </a:solidFill>
                <a:latin typeface="Calibri" pitchFamily="34" charset="0"/>
              </a:rPr>
              <a:t>  Katarzyna </a:t>
            </a:r>
            <a:r>
              <a:rPr lang="pl-PL" sz="2000" dirty="0" err="1">
                <a:solidFill>
                  <a:schemeClr val="bg1"/>
                </a:solidFill>
                <a:latin typeface="Calibri" pitchFamily="34" charset="0"/>
              </a:rPr>
              <a:t>Turczyk</a:t>
            </a:r>
            <a:endParaRPr lang="pl-PL" sz="20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None/>
            </a:pPr>
            <a:endParaRPr lang="pl-PL" sz="1600" dirty="0">
              <a:solidFill>
                <a:schemeClr val="bg1"/>
              </a:solidFill>
              <a:latin typeface="Calibri" pitchFamily="34" charset="0"/>
            </a:endParaRPr>
          </a:p>
          <a:p>
            <a:pPr algn="r">
              <a:buFont typeface="Arial" charset="0"/>
              <a:buNone/>
            </a:pPr>
            <a:r>
              <a:rPr lang="pl-PL" sz="2000" dirty="0">
                <a:solidFill>
                  <a:schemeClr val="bg1"/>
                </a:solidFill>
                <a:latin typeface="Calibri" pitchFamily="34" charset="0"/>
              </a:rPr>
              <a:t>Klasa 1LO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r>
              <a:rPr lang="pl-PL" sz="5000" b="1" smtClean="0"/>
              <a:t>Kilka słów od nas…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611188" y="1628775"/>
            <a:ext cx="7416800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pl-PL" smtClean="0"/>
              <a:t>Stworzyłyśmy projekt dotyczący przestępczości w naszym mieście. Naszym celem jest pokazanie tego, jakie zadania posiada władza na terenie naszego miasta oraz czy sprawuje się poprawnie. Przedstawimy państwu materiał, stworzony na postawie własnej wiedzy i umiejętności.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pole tekstowe 2"/>
          <p:cNvSpPr txBox="1">
            <a:spLocks noChangeArrowheads="1"/>
          </p:cNvSpPr>
          <p:nvPr/>
        </p:nvSpPr>
        <p:spPr bwMode="auto">
          <a:xfrm>
            <a:off x="250825" y="692150"/>
            <a:ext cx="84963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6600" b="1">
                <a:latin typeface="Calibri" pitchFamily="34" charset="0"/>
              </a:rPr>
              <a:t>OBOWIĄZKI I ZADANIA</a:t>
            </a:r>
          </a:p>
          <a:p>
            <a:pPr algn="ctr"/>
            <a:r>
              <a:rPr lang="pl-PL" sz="6600" b="1">
                <a:solidFill>
                  <a:srgbClr val="C00000"/>
                </a:solidFill>
                <a:latin typeface="Calibri" pitchFamily="34" charset="0"/>
              </a:rPr>
              <a:t> POLICJI</a:t>
            </a:r>
          </a:p>
          <a:p>
            <a:pPr algn="ctr"/>
            <a:endParaRPr lang="pl-PL" sz="6600">
              <a:latin typeface="Calibri" pitchFamily="34" charset="0"/>
            </a:endParaRPr>
          </a:p>
        </p:txBody>
      </p:sp>
      <p:pic>
        <p:nvPicPr>
          <p:cNvPr id="14340" name="Picture 4" descr="Obraz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3309938"/>
            <a:ext cx="4681537" cy="354806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ole tekstowe 5"/>
          <p:cNvSpPr txBox="1">
            <a:spLocks noChangeArrowheads="1"/>
          </p:cNvSpPr>
          <p:nvPr/>
        </p:nvSpPr>
        <p:spPr bwMode="auto">
          <a:xfrm>
            <a:off x="468313" y="404813"/>
            <a:ext cx="8208962" cy="537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pl-PL" sz="2100" dirty="0">
                <a:latin typeface="Calibri" pitchFamily="34" charset="0"/>
              </a:rPr>
              <a:t> Ochrona życia i zdrowia obywateli, przed bezprawnymi zamachami </a:t>
            </a:r>
          </a:p>
          <a:p>
            <a:pPr>
              <a:buFont typeface="Arial" charset="0"/>
              <a:buNone/>
            </a:pPr>
            <a:r>
              <a:rPr lang="pl-PL" sz="2100" dirty="0">
                <a:latin typeface="Calibri" pitchFamily="34" charset="0"/>
              </a:rPr>
              <a:t>na te dobra.  </a:t>
            </a:r>
          </a:p>
          <a:p>
            <a:pPr>
              <a:buFont typeface="Arial" charset="0"/>
              <a:buNone/>
            </a:pPr>
            <a:endParaRPr lang="pl-PL" sz="14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l-PL" sz="2100" dirty="0">
                <a:latin typeface="Calibri" pitchFamily="34" charset="0"/>
              </a:rPr>
              <a:t>  Ochrona bezpieczeństwa i porządku publicznego, w tym również zapewnienie spokoju w miejscach publicznych</a:t>
            </a:r>
            <a:r>
              <a:rPr lang="pl-PL" sz="2100" dirty="0"/>
              <a:t>,</a:t>
            </a:r>
            <a:r>
              <a:rPr lang="pl-PL" sz="2100" dirty="0">
                <a:latin typeface="Calibri" pitchFamily="34" charset="0"/>
              </a:rPr>
              <a:t> w środkach komunikacji publicznej</a:t>
            </a:r>
            <a:r>
              <a:rPr lang="pl-PL" sz="2100" dirty="0"/>
              <a:t>,</a:t>
            </a:r>
            <a:r>
              <a:rPr lang="pl-PL" sz="2100" dirty="0">
                <a:latin typeface="Calibri" pitchFamily="34" charset="0"/>
              </a:rPr>
              <a:t> w ruchu drogowym,</a:t>
            </a:r>
            <a:r>
              <a:rPr lang="pl-PL" sz="2100" dirty="0"/>
              <a:t> </a:t>
            </a:r>
            <a:r>
              <a:rPr lang="pl-PL" sz="2100" dirty="0">
                <a:latin typeface="Calibri" pitchFamily="34" charset="0"/>
              </a:rPr>
              <a:t>a także na wodach przeznaczonych </a:t>
            </a:r>
          </a:p>
          <a:p>
            <a:pPr>
              <a:buFont typeface="Arial" charset="0"/>
              <a:buNone/>
            </a:pPr>
            <a:r>
              <a:rPr lang="pl-PL" sz="2100" dirty="0">
                <a:latin typeface="Calibri" pitchFamily="34" charset="0"/>
              </a:rPr>
              <a:t>do powszechnego korzystania. </a:t>
            </a:r>
          </a:p>
          <a:p>
            <a:pPr>
              <a:buFont typeface="Arial" charset="0"/>
              <a:buNone/>
            </a:pPr>
            <a:endParaRPr lang="pl-PL" sz="14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l-PL" sz="2100" dirty="0">
                <a:latin typeface="Calibri" pitchFamily="34" charset="0"/>
              </a:rPr>
              <a:t>  Inicjowanie i organizowanie działań, mających na celu zapobieganie popełnieniu </a:t>
            </a:r>
            <a:r>
              <a:rPr lang="pl-PL" sz="2100" dirty="0" smtClean="0">
                <a:latin typeface="Calibri" pitchFamily="34" charset="0"/>
              </a:rPr>
              <a:t>przestępstw. </a:t>
            </a:r>
          </a:p>
          <a:p>
            <a:pPr>
              <a:buFont typeface="Arial" charset="0"/>
              <a:buChar char="•"/>
            </a:pPr>
            <a:endParaRPr lang="pl-PL" sz="14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l-PL" sz="2100" dirty="0">
                <a:latin typeface="Calibri" pitchFamily="34" charset="0"/>
              </a:rPr>
              <a:t>  Wykrywanie przestępstw oraz wykroczeń, a także ściganie sprawców popełnionych czynów. </a:t>
            </a:r>
          </a:p>
          <a:p>
            <a:pPr>
              <a:buFont typeface="Arial" charset="0"/>
              <a:buNone/>
            </a:pPr>
            <a:endParaRPr lang="pl-PL" sz="14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l-PL" sz="2100" dirty="0">
                <a:latin typeface="Calibri" pitchFamily="34" charset="0"/>
              </a:rPr>
              <a:t>  Kontrola przestrzegania przepisów porządkowych i administracyjnych.</a:t>
            </a:r>
          </a:p>
          <a:p>
            <a:endParaRPr lang="pl-PL" sz="14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l-PL" sz="2100" dirty="0">
                <a:latin typeface="Calibri" pitchFamily="34" charset="0"/>
              </a:rPr>
              <a:t>  Ponadto Policja realizuje polecenia sądu, prokuratury, organów administracji rządowej i samorządu terytorialnego. 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ole tekstowe 1"/>
          <p:cNvSpPr txBox="1">
            <a:spLocks noChangeArrowheads="1"/>
          </p:cNvSpPr>
          <p:nvPr/>
        </p:nvSpPr>
        <p:spPr bwMode="auto">
          <a:xfrm>
            <a:off x="107950" y="333375"/>
            <a:ext cx="88566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000" b="1" dirty="0">
                <a:latin typeface="Calibri" pitchFamily="34" charset="0"/>
              </a:rPr>
              <a:t>WYWIAD Z PRZEDSTWICIELEM </a:t>
            </a:r>
          </a:p>
          <a:p>
            <a:pPr algn="ctr"/>
            <a:r>
              <a:rPr lang="pl-PL" sz="3000" b="1" dirty="0">
                <a:latin typeface="Calibri" pitchFamily="34" charset="0"/>
              </a:rPr>
              <a:t>ŻAGANSKIEJ POLICJI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14282" y="1643050"/>
            <a:ext cx="7286676" cy="42473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l-PL" sz="15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Dlaczego zdecydował się Pan być policjantem?</a:t>
            </a:r>
            <a:r>
              <a:rPr lang="pl-PL" sz="15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pl-PL" sz="15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pl-PL" sz="15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Wykroczyłem troszeczkę poza tradycję rodzinną, bo nikt z mojej rodziny nie jest mundurowym. Chciałem zdobyć nowe doświadczenia. Na pewno nie jest to praca nudna. Daje dużą satysfakcję.</a:t>
            </a:r>
          </a:p>
          <a:p>
            <a:pPr lvl="0"/>
            <a:endParaRPr lang="pl-PL" sz="1500" dirty="0" smtClean="0">
              <a:latin typeface="Calibri" pitchFamily="34" charset="0"/>
              <a:ea typeface="Times New Roman" pitchFamily="18" charset="0"/>
            </a:endParaRPr>
          </a:p>
          <a:p>
            <a:pPr lvl="0" eaLnBrk="0" hangingPunct="0"/>
            <a:r>
              <a:rPr lang="pl-PL" sz="15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Czy często zgłaszają się do Pana mieszkańcy? Jeśli tak, to najczęściej z jakimi problemami?</a:t>
            </a:r>
            <a:r>
              <a:rPr lang="pl-PL" sz="15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pl-PL" sz="15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pl-PL" sz="15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Sprawy są przeróżne, od najprostszych typu "ujadania" psa aż do włamań, gróźb czy przemocy w rodzinie.</a:t>
            </a:r>
          </a:p>
          <a:p>
            <a:pPr lvl="0" eaLnBrk="0" hangingPunct="0"/>
            <a:endParaRPr lang="pl-PL" sz="1500" dirty="0" smtClean="0">
              <a:latin typeface="Calibri" pitchFamily="34" charset="0"/>
              <a:ea typeface="Times New Roman" pitchFamily="18" charset="0"/>
            </a:endParaRPr>
          </a:p>
          <a:p>
            <a:pPr lvl="0" eaLnBrk="0" hangingPunct="0"/>
            <a:r>
              <a:rPr lang="pl-PL" sz="15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ahoma" pitchFamily="34" charset="0"/>
              </a:rPr>
              <a:t>Co właściwie należy do waszych zadań?</a:t>
            </a:r>
            <a:endParaRPr lang="pl-PL" sz="1500" dirty="0" smtClean="0">
              <a:latin typeface="Calibri" pitchFamily="34" charset="0"/>
              <a:ea typeface="Times New Roman" pitchFamily="18" charset="0"/>
            </a:endParaRPr>
          </a:p>
          <a:p>
            <a:pPr lvl="0" eaLnBrk="0" hangingPunct="0"/>
            <a:r>
              <a:rPr lang="pl-PL" sz="15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ahoma" pitchFamily="34" charset="0"/>
              </a:rPr>
              <a:t> Przede wszystkim zapewnienie bezpieczeństwa, czyli takie zadania, jakie ma każdy policjant. Poza tym rozpoznanie i prewencja, czyli zapobieganie przestępczości na dzielnicy, oraz wszelka możliwa pomoc. Żeby móc te zadania realizować efektywnie potrzebne jest wzajemne zaufanie i współpraca.</a:t>
            </a:r>
          </a:p>
          <a:p>
            <a:pPr lvl="0" eaLnBrk="0" hangingPunct="0"/>
            <a:endParaRPr lang="pl-PL" sz="1500" dirty="0" smtClean="0">
              <a:latin typeface="Calibri" pitchFamily="34" charset="0"/>
              <a:ea typeface="Times New Roman" pitchFamily="18" charset="0"/>
            </a:endParaRPr>
          </a:p>
          <a:p>
            <a:pPr lvl="0" eaLnBrk="0" hangingPunct="0"/>
            <a:r>
              <a:rPr lang="pl-PL" sz="15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ahoma" pitchFamily="34" charset="0"/>
              </a:rPr>
              <a:t>Jakie są najczęściej popełniane przestępstwa przez mieszkańców ?</a:t>
            </a:r>
            <a:endParaRPr lang="pl-PL" sz="1500" dirty="0" smtClean="0">
              <a:latin typeface="Calibri" pitchFamily="34" charset="0"/>
              <a:ea typeface="Times New Roman" pitchFamily="18" charset="0"/>
            </a:endParaRPr>
          </a:p>
          <a:p>
            <a:pPr lvl="0" eaLnBrk="0" hangingPunct="0"/>
            <a:r>
              <a:rPr lang="pl-PL" sz="15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ahoma" pitchFamily="34" charset="0"/>
              </a:rPr>
              <a:t>Przestępstw jest naprawdę wiele zaczynając od włamań, pobicia aż po kradzież, przemoc domową a także zabójstwa.</a:t>
            </a:r>
            <a:endParaRPr lang="pl-PL" sz="1500" dirty="0" smtClean="0">
              <a:latin typeface="Calibri" pitchFamily="34" charset="0"/>
              <a:ea typeface="Times New Roman" pitchFamily="18" charset="0"/>
            </a:endParaRPr>
          </a:p>
        </p:txBody>
      </p:sp>
      <p:pic>
        <p:nvPicPr>
          <p:cNvPr id="16386" name="Picture 16" descr="http://i2.pinger.pl/pgr212/e279d44d0005f69449f1bfe8/policja+gw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5157788"/>
            <a:ext cx="1620838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pole tekstowe 1"/>
          <p:cNvSpPr txBox="1">
            <a:spLocks noChangeArrowheads="1"/>
          </p:cNvSpPr>
          <p:nvPr/>
        </p:nvSpPr>
        <p:spPr bwMode="auto">
          <a:xfrm>
            <a:off x="179388" y="620713"/>
            <a:ext cx="878522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6600" b="1">
                <a:latin typeface="Calibri" pitchFamily="34" charset="0"/>
              </a:rPr>
              <a:t>OBOWIĄZKI I ZADANIA</a:t>
            </a:r>
          </a:p>
          <a:p>
            <a:pPr algn="ctr"/>
            <a:r>
              <a:rPr lang="pl-PL" sz="6600" b="1">
                <a:solidFill>
                  <a:srgbClr val="C00000"/>
                </a:solidFill>
                <a:latin typeface="Calibri" pitchFamily="34" charset="0"/>
              </a:rPr>
              <a:t>STRAŻY</a:t>
            </a:r>
            <a:r>
              <a:rPr lang="pl-PL" sz="6600" b="1">
                <a:latin typeface="Calibri" pitchFamily="34" charset="0"/>
              </a:rPr>
              <a:t> </a:t>
            </a:r>
            <a:r>
              <a:rPr lang="pl-PL" sz="6600" b="1">
                <a:solidFill>
                  <a:srgbClr val="C00000"/>
                </a:solidFill>
                <a:latin typeface="Calibri" pitchFamily="34" charset="0"/>
              </a:rPr>
              <a:t>MIEJSKIEJ</a:t>
            </a:r>
          </a:p>
        </p:txBody>
      </p:sp>
      <p:pic>
        <p:nvPicPr>
          <p:cNvPr id="17414" name="Picture 6" descr="180-1355305928-logo_strazyMiasta_ZAG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3068638"/>
            <a:ext cx="2589213" cy="34067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ole tekstowe 3"/>
          <p:cNvSpPr txBox="1">
            <a:spLocks noChangeArrowheads="1"/>
          </p:cNvSpPr>
          <p:nvPr/>
        </p:nvSpPr>
        <p:spPr bwMode="auto">
          <a:xfrm>
            <a:off x="468313" y="333375"/>
            <a:ext cx="8207375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pl-PL" dirty="0">
                <a:latin typeface="Calibri" pitchFamily="34" charset="0"/>
              </a:rPr>
              <a:t>  </a:t>
            </a:r>
            <a:r>
              <a:rPr lang="pl-PL" sz="2100" dirty="0">
                <a:latin typeface="Calibri" pitchFamily="34" charset="0"/>
              </a:rPr>
              <a:t>Ochrona spokoju i porządku w miejscach publicznych.</a:t>
            </a:r>
          </a:p>
          <a:p>
            <a:pPr>
              <a:buFont typeface="Arial" charset="0"/>
              <a:buNone/>
            </a:pPr>
            <a:endParaRPr lang="pl-PL" sz="14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l-PL" sz="2100" dirty="0">
                <a:latin typeface="Calibri" pitchFamily="34" charset="0"/>
              </a:rPr>
              <a:t>  Pomoc w usuwaniu awarii technicznych, skutków klęsk żywiołowych oraz innych miejscowych zagrożeń.</a:t>
            </a:r>
          </a:p>
          <a:p>
            <a:pPr>
              <a:buFont typeface="Arial" charset="0"/>
              <a:buNone/>
            </a:pPr>
            <a:endParaRPr lang="pl-PL" sz="14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l-PL" sz="2100" dirty="0">
                <a:latin typeface="Calibri" pitchFamily="34" charset="0"/>
              </a:rPr>
              <a:t>  Zabezpieczenie miejsca przestępstwa (katastrofy lub innego podobnego zdarzenia, bądź miejsc zagrożonych takim zdarzeniem), </a:t>
            </a:r>
          </a:p>
          <a:p>
            <a:pPr>
              <a:buFont typeface="Arial" charset="0"/>
              <a:buNone/>
            </a:pPr>
            <a:r>
              <a:rPr lang="pl-PL" sz="2100" dirty="0">
                <a:latin typeface="Calibri" pitchFamily="34" charset="0"/>
              </a:rPr>
              <a:t>przed dostępem osób postronnych lub zniszczeniem śladów </a:t>
            </a:r>
          </a:p>
          <a:p>
            <a:pPr>
              <a:buFont typeface="Arial" charset="0"/>
              <a:buNone/>
            </a:pPr>
            <a:r>
              <a:rPr lang="pl-PL" sz="2100" dirty="0">
                <a:latin typeface="Calibri" pitchFamily="34" charset="0"/>
              </a:rPr>
              <a:t>i dowodów.</a:t>
            </a:r>
          </a:p>
          <a:p>
            <a:pPr>
              <a:buFont typeface="Arial" charset="0"/>
              <a:buNone/>
            </a:pPr>
            <a:endParaRPr lang="pl-PL" sz="14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l-PL" sz="2100" dirty="0">
                <a:latin typeface="Calibri" pitchFamily="34" charset="0"/>
              </a:rPr>
              <a:t>  Ochrona obiektów komunalnych i urządzeń użyteczności publicznej.</a:t>
            </a:r>
          </a:p>
          <a:p>
            <a:pPr>
              <a:buFont typeface="Arial" charset="0"/>
              <a:buNone/>
            </a:pPr>
            <a:endParaRPr lang="pl-PL" sz="14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l-PL" sz="2100" dirty="0">
                <a:latin typeface="Calibri" pitchFamily="34" charset="0"/>
              </a:rPr>
              <a:t>  Współdziałanie z organizatorami i innymi służbami, w ochronie porządku podczas zgromadzeń oraz imprez publicznych.</a:t>
            </a:r>
          </a:p>
          <a:p>
            <a:pPr>
              <a:buFont typeface="Arial" charset="0"/>
              <a:buNone/>
            </a:pPr>
            <a:endParaRPr lang="pl-PL" sz="14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l-PL" sz="2100" dirty="0">
                <a:latin typeface="Calibri" pitchFamily="34" charset="0"/>
              </a:rPr>
              <a:t>  Doprowadzanie lub przekazywanie Policji osób nietrzeźwych, </a:t>
            </a:r>
          </a:p>
          <a:p>
            <a:pPr>
              <a:buFont typeface="Arial" charset="0"/>
              <a:buNone/>
            </a:pPr>
            <a:r>
              <a:rPr lang="pl-PL" sz="2100" dirty="0">
                <a:latin typeface="Calibri" pitchFamily="34" charset="0"/>
              </a:rPr>
              <a:t>do Policyjnej Izby.</a:t>
            </a:r>
          </a:p>
          <a:p>
            <a:pPr>
              <a:buFont typeface="Arial" charset="0"/>
              <a:buNone/>
            </a:pPr>
            <a:endParaRPr lang="pl-PL" sz="14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l-PL" sz="2100" dirty="0">
                <a:latin typeface="Calibri" pitchFamily="34" charset="0"/>
              </a:rPr>
              <a:t>  </a:t>
            </a:r>
            <a:r>
              <a:rPr lang="pl-PL" sz="2100" dirty="0" smtClean="0">
                <a:latin typeface="Calibri" pitchFamily="34" charset="0"/>
              </a:rPr>
              <a:t>Wypisywanie mandatów za poszczególne przestępstwa lub wykroczenia.</a:t>
            </a:r>
            <a:endParaRPr lang="pl-PL" sz="2100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endParaRPr lang="pl-PL" sz="14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pl-PL" sz="2100" dirty="0">
                <a:latin typeface="Calibri" pitchFamily="34" charset="0"/>
              </a:rPr>
              <a:t>  Udzielanie pouczeń.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pole tekstowe 1"/>
          <p:cNvSpPr txBox="1">
            <a:spLocks noChangeArrowheads="1"/>
          </p:cNvSpPr>
          <p:nvPr/>
        </p:nvSpPr>
        <p:spPr bwMode="auto">
          <a:xfrm>
            <a:off x="-214346" y="285728"/>
            <a:ext cx="79930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000" b="1" dirty="0">
                <a:latin typeface="Calibri" pitchFamily="34" charset="0"/>
              </a:rPr>
              <a:t>WYWIAD Z PRZEDSTWICIELEM </a:t>
            </a:r>
          </a:p>
          <a:p>
            <a:pPr algn="ctr"/>
            <a:r>
              <a:rPr lang="pl-PL" sz="3000" b="1" dirty="0">
                <a:latin typeface="Calibri" pitchFamily="34" charset="0"/>
              </a:rPr>
              <a:t>ŻAGANSKIEJ STRAŻY MIEJSKIEJ</a:t>
            </a:r>
          </a:p>
        </p:txBody>
      </p:sp>
      <p:pic>
        <p:nvPicPr>
          <p:cNvPr id="19461" name="Picture 5" descr="Obraz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142852"/>
            <a:ext cx="1883461" cy="1428736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142844" y="1643050"/>
            <a:ext cx="900115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>
                <a:latin typeface="Calibri" pitchFamily="34" charset="0"/>
              </a:rPr>
              <a:t>Jak wygląda pana dzień w pracy?</a:t>
            </a:r>
          </a:p>
          <a:p>
            <a:r>
              <a:rPr lang="pl-PL" sz="1600" dirty="0" smtClean="0">
                <a:latin typeface="Calibri" pitchFamily="34" charset="0"/>
              </a:rPr>
              <a:t>Pracuje jako strażnik miejski i codziennie pełnie funkcje patrolową. Pierwsze pół godziny przeznaczone jest przygotowanie do służby, następnie jest odprawa po, której udajemy się w rejon wyznaczony do służby.</a:t>
            </a:r>
          </a:p>
          <a:p>
            <a:r>
              <a:rPr lang="pl-PL" sz="1600" b="1" dirty="0" smtClean="0">
                <a:latin typeface="Calibri" pitchFamily="34" charset="0"/>
              </a:rPr>
              <a:t>Za jakie wykroczenia najczęściej karani są nieletni w naszym mieście?</a:t>
            </a:r>
          </a:p>
          <a:p>
            <a:r>
              <a:rPr lang="pl-PL" sz="1600" dirty="0" smtClean="0">
                <a:latin typeface="Calibri" pitchFamily="34" charset="0"/>
              </a:rPr>
              <a:t>Nieletnim w prawie karnym jest osoba, która w chwili popełnienia czynu nie ma ukończonego 17 lat , a na taka osobę za popełnienie wykroczenia nie można nałożyć mandatu karnego.</a:t>
            </a:r>
          </a:p>
          <a:p>
            <a:r>
              <a:rPr lang="pl-PL" sz="1600" b="1" dirty="0" smtClean="0">
                <a:latin typeface="Calibri" pitchFamily="34" charset="0"/>
              </a:rPr>
              <a:t>Czy monitoring w naszym mieście spełnia swoje zadanie, czy uważa pan, że jest dobrą formą nadzorowania bezpieczeństwa?</a:t>
            </a:r>
          </a:p>
          <a:p>
            <a:r>
              <a:rPr lang="pl-PL" sz="1600" dirty="0" smtClean="0">
                <a:latin typeface="Calibri" pitchFamily="34" charset="0"/>
              </a:rPr>
              <a:t>Uważam, że monitoring w naszym mieście spełnia swoje zadanie dla poprawy szeroko pojętego bezpieczeństwa,  gdyż oddziałuje prewencyjnie i wielokrotnie dzięki niemu udało się ująć osoby popełniające czyny karalne.</a:t>
            </a:r>
          </a:p>
          <a:p>
            <a:r>
              <a:rPr lang="pl-PL" sz="1600" b="1" dirty="0" smtClean="0">
                <a:latin typeface="Calibri" pitchFamily="34" charset="0"/>
              </a:rPr>
              <a:t>Czy monitoring jest pomocny w odnalezieniu osoby, która popełniła dane przestępstwo?</a:t>
            </a:r>
          </a:p>
          <a:p>
            <a:r>
              <a:rPr lang="pl-PL" sz="1600" dirty="0" smtClean="0">
                <a:latin typeface="Calibri" pitchFamily="34" charset="0"/>
              </a:rPr>
              <a:t>Dzięki monitoringowi wielokrotnie podejmowane były interwencje w stosunku do osób popełniających  wykroczenia. Z ciekawszych i poważniejszych zdarzeń, które zostały zarejestrowane można wymienić</a:t>
            </a:r>
          </a:p>
          <a:p>
            <a:pPr>
              <a:buFont typeface="Arial" pitchFamily="34" charset="0"/>
              <a:buChar char="•"/>
            </a:pPr>
            <a:r>
              <a:rPr lang="pl-PL" sz="1600" dirty="0" smtClean="0">
                <a:latin typeface="Calibri" pitchFamily="34" charset="0"/>
              </a:rPr>
              <a:t>  patrol straży ujął sprawcę kradzieży ciągnika o wartości ok. 150tys. Zł</a:t>
            </a:r>
          </a:p>
          <a:p>
            <a:pPr>
              <a:buFont typeface="Arial" pitchFamily="34" charset="0"/>
              <a:buChar char="•"/>
            </a:pPr>
            <a:r>
              <a:rPr lang="pl-PL" sz="1600" dirty="0" smtClean="0">
                <a:latin typeface="Calibri" pitchFamily="34" charset="0"/>
              </a:rPr>
              <a:t>  w dwóch sklepach ujawniono sprzedaż alkoholu nieletnim</a:t>
            </a:r>
          </a:p>
          <a:p>
            <a:pPr>
              <a:buFont typeface="Arial" pitchFamily="34" charset="0"/>
              <a:buChar char="•"/>
            </a:pPr>
            <a:r>
              <a:rPr lang="pl-PL" sz="1600" dirty="0" smtClean="0">
                <a:latin typeface="Calibri" pitchFamily="34" charset="0"/>
              </a:rPr>
              <a:t>  dzięki monitoringowi ustalono sprawcę, który wbił młodemu chłopakowi śrubokręt w głowę </a:t>
            </a:r>
          </a:p>
          <a:p>
            <a:r>
              <a:rPr lang="pl-PL" sz="1600" b="1" dirty="0" smtClean="0">
                <a:latin typeface="Calibri" pitchFamily="34" charset="0"/>
              </a:rPr>
              <a:t>Czy uważa pan, że swoje obowiązki wykonuje dobrze i czy jest pan zadowolony ze swojej pracy?</a:t>
            </a:r>
          </a:p>
          <a:p>
            <a:r>
              <a:rPr lang="pl-PL" sz="1600" dirty="0" smtClean="0">
                <a:latin typeface="Calibri" pitchFamily="34" charset="0"/>
              </a:rPr>
              <a:t>Uważam, że swoją pracę wykonuje dobrze, ale zadowolony z niej nie jestem i nie chcę rozwijać tego tematu.</a:t>
            </a:r>
          </a:p>
          <a:p>
            <a:r>
              <a:rPr lang="pl-PL" sz="1600" dirty="0" smtClean="0">
                <a:latin typeface="Calibri" pitchFamily="34" charset="0"/>
              </a:rPr>
              <a:t> </a:t>
            </a:r>
          </a:p>
          <a:p>
            <a:endParaRPr lang="pl-PL" sz="1600" dirty="0" smtClean="0">
              <a:latin typeface="Calibri" pitchFamily="34" charset="0"/>
            </a:endParaRPr>
          </a:p>
          <a:p>
            <a:endParaRPr lang="pl-PL" sz="1600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pole tekstowe 1"/>
          <p:cNvSpPr txBox="1">
            <a:spLocks noChangeArrowheads="1"/>
          </p:cNvSpPr>
          <p:nvPr/>
        </p:nvSpPr>
        <p:spPr bwMode="auto">
          <a:xfrm>
            <a:off x="0" y="549275"/>
            <a:ext cx="91440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6600" b="1">
                <a:latin typeface="Calibri" pitchFamily="34" charset="0"/>
              </a:rPr>
              <a:t>OBOWIĄZKI I ZADNIA </a:t>
            </a:r>
            <a:r>
              <a:rPr lang="pl-PL" sz="6600" b="1">
                <a:solidFill>
                  <a:srgbClr val="C00000"/>
                </a:solidFill>
                <a:latin typeface="Calibri" pitchFamily="34" charset="0"/>
              </a:rPr>
              <a:t>PROKURATURY</a:t>
            </a:r>
          </a:p>
        </p:txBody>
      </p:sp>
      <p:pic>
        <p:nvPicPr>
          <p:cNvPr id="20482" name="Picture 10" descr="http://m.wm.pl/2011/10/n/kajdanki-kodeks-736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3284538"/>
            <a:ext cx="3240087" cy="337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</TotalTime>
  <Words>686</Words>
  <Application>Microsoft Office PowerPoint</Application>
  <PresentationFormat>Pokaz na ekranie (4:3)</PresentationFormat>
  <Paragraphs>122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Slajd 1</vt:lpstr>
      <vt:lpstr>Kilka słów od nas…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 Ja</dc:creator>
  <cp:lastModifiedBy> Ja</cp:lastModifiedBy>
  <cp:revision>48</cp:revision>
  <dcterms:created xsi:type="dcterms:W3CDTF">2012-11-17T08:11:14Z</dcterms:created>
  <dcterms:modified xsi:type="dcterms:W3CDTF">2012-12-28T22:49:36Z</dcterms:modified>
</cp:coreProperties>
</file>