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69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BCD1D92-25E7-4E2D-AAEE-5BFC11F735B1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DF9DAD3-37B6-474B-B728-B8F2DD211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1D92-25E7-4E2D-AAEE-5BFC11F735B1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DAD3-37B6-474B-B728-B8F2DD211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1D92-25E7-4E2D-AAEE-5BFC11F735B1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DAD3-37B6-474B-B728-B8F2DD211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BCD1D92-25E7-4E2D-AAEE-5BFC11F735B1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DAD3-37B6-474B-B728-B8F2DD211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BCD1D92-25E7-4E2D-AAEE-5BFC11F735B1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DF9DAD3-37B6-474B-B728-B8F2DD211199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CD1D92-25E7-4E2D-AAEE-5BFC11F735B1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DF9DAD3-37B6-474B-B728-B8F2DD211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BCD1D92-25E7-4E2D-AAEE-5BFC11F735B1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DF9DAD3-37B6-474B-B728-B8F2DD211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1D92-25E7-4E2D-AAEE-5BFC11F735B1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DAD3-37B6-474B-B728-B8F2DD211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CD1D92-25E7-4E2D-AAEE-5BFC11F735B1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DF9DAD3-37B6-474B-B728-B8F2DD211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BCD1D92-25E7-4E2D-AAEE-5BFC11F735B1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DF9DAD3-37B6-474B-B728-B8F2DD211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BCD1D92-25E7-4E2D-AAEE-5BFC11F735B1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DF9DAD3-37B6-474B-B728-B8F2DD211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BCD1D92-25E7-4E2D-AAEE-5BFC11F735B1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DF9DAD3-37B6-474B-B728-B8F2DD211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ybunal.gov.pl/epublikacje/download/DopuszczalnoscZlozeniaSkargi.pdf" TargetMode="External"/><Relationship Id="rId2" Type="http://schemas.openxmlformats.org/officeDocument/2006/relationships/hyperlink" Target="http://www.trybunal.gov.pl/Skarga/skarga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iki/Skarga_konstytucyjna" TargetMode="External"/><Relationship Id="rId5" Type="http://schemas.openxmlformats.org/officeDocument/2006/relationships/hyperlink" Target="http://konstytucja.wieszjak.pl/trybunal-konstytucyjny/241781,Co-to-jest-skarga-konstytucyjna.html" TargetMode="External"/><Relationship Id="rId4" Type="http://schemas.openxmlformats.org/officeDocument/2006/relationships/hyperlink" Target="http://portalwiedzy.onet.pl/87517,,,,skarga_konstytucyjna,haslo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444208" y="4941168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u="sng" dirty="0" smtClean="0"/>
              <a:t>Autorzy:</a:t>
            </a:r>
          </a:p>
          <a:p>
            <a:r>
              <a:rPr lang="pl-PL" dirty="0" smtClean="0"/>
              <a:t>Mateusz Firuta</a:t>
            </a:r>
          </a:p>
          <a:p>
            <a:r>
              <a:rPr lang="pl-PL" dirty="0" smtClean="0"/>
              <a:t>Fabian Dębowy</a:t>
            </a:r>
          </a:p>
          <a:p>
            <a:r>
              <a:rPr lang="pl-PL" dirty="0" smtClean="0"/>
              <a:t>Piotr Zieliński</a:t>
            </a:r>
          </a:p>
          <a:p>
            <a:r>
              <a:rPr lang="pl-PL" dirty="0" smtClean="0"/>
              <a:t>Paweł Rogała</a:t>
            </a:r>
          </a:p>
          <a:p>
            <a:r>
              <a:rPr lang="pl-PL" dirty="0" smtClean="0"/>
              <a:t>Arkadiusz Zych</a:t>
            </a:r>
            <a:endParaRPr lang="pl-PL" dirty="0"/>
          </a:p>
        </p:txBody>
      </p:sp>
      <p:pic>
        <p:nvPicPr>
          <p:cNvPr id="2050" name="Picture 2" descr="C:\Users\Ewa\Desktop\wos\Nowy folder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8262113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Tzw</a:t>
            </a:r>
            <a:r>
              <a:rPr lang="pl-PL" sz="3100" dirty="0"/>
              <a:t>. prawa pozytywne i uprawnienia jednostki do świadczeń na jej rzecz - prawa socjalne </a:t>
            </a:r>
            <a:r>
              <a:rPr lang="pl-PL" sz="3100" dirty="0" smtClean="0"/>
              <a:t>prawo </a:t>
            </a:r>
            <a:r>
              <a:rPr lang="pl-PL" sz="3100" dirty="0"/>
              <a:t>do: </a:t>
            </a:r>
            <a:r>
              <a:rPr lang="pl-PL" sz="2700" dirty="0" smtClean="0"/>
              <a:t>(</a:t>
            </a:r>
            <a:r>
              <a:rPr lang="pl-PL" sz="2700" dirty="0"/>
              <a:t>Art. 68 , 75 Konstytucji RP)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z="2500" dirty="0"/>
              <a:t>ochrony zdrowia  </a:t>
            </a:r>
          </a:p>
          <a:p>
            <a:pPr lvl="0"/>
            <a:r>
              <a:rPr lang="pl-PL" sz="2500" dirty="0"/>
              <a:t>nauki  </a:t>
            </a:r>
          </a:p>
          <a:p>
            <a:pPr lvl="0"/>
            <a:r>
              <a:rPr lang="pl-PL" sz="2500" dirty="0"/>
              <a:t>pracy  </a:t>
            </a:r>
          </a:p>
          <a:p>
            <a:pPr lvl="0"/>
            <a:r>
              <a:rPr lang="pl-PL" sz="2500" dirty="0"/>
              <a:t>odpowiedniego i zadowalającego wynagrodzenia, zapewniającego jednostce i jej </a:t>
            </a:r>
            <a:r>
              <a:rPr lang="pl-PL" sz="2500" dirty="0" smtClean="0"/>
              <a:t>rodzinie </a:t>
            </a:r>
            <a:r>
              <a:rPr lang="pl-PL" sz="2500" dirty="0"/>
              <a:t>egzystencję odpowiadającą godności ludzkiej  </a:t>
            </a:r>
          </a:p>
          <a:p>
            <a:pPr lvl="0"/>
            <a:r>
              <a:rPr lang="pl-PL" sz="2500" dirty="0"/>
              <a:t>pomocy socjalnej (ogólnie) 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Gwarancje</a:t>
            </a:r>
            <a:r>
              <a:rPr lang="pl-PL" dirty="0"/>
              <a:t>: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l-PL" dirty="0"/>
              <a:t>prawo każdego człowieka do sprawiedliwego i jawnego rozpatrzenia sprawy przez </a:t>
            </a:r>
          </a:p>
          <a:p>
            <a:r>
              <a:rPr lang="pl-PL" dirty="0"/>
              <a:t>niezawisły sąd  </a:t>
            </a:r>
          </a:p>
          <a:p>
            <a:pPr lvl="0"/>
            <a:r>
              <a:rPr lang="pl-PL" dirty="0"/>
              <a:t>prawo do fachowej obrony w postępowaniu przed organami aparatu państwowego  </a:t>
            </a:r>
          </a:p>
          <a:p>
            <a:pPr lvl="0"/>
            <a:r>
              <a:rPr lang="pl-PL" dirty="0"/>
              <a:t>prawo do skargi konstytucyjnej  </a:t>
            </a:r>
          </a:p>
          <a:p>
            <a:pPr lvl="0"/>
            <a:r>
              <a:rPr lang="pl-PL" dirty="0"/>
              <a:t>środki ochrony praw </a:t>
            </a:r>
          </a:p>
          <a:p>
            <a:pPr lvl="0"/>
            <a:r>
              <a:rPr lang="pl-PL" dirty="0"/>
              <a:t>skarga konstytucyjna  </a:t>
            </a:r>
          </a:p>
          <a:p>
            <a:pPr lvl="0"/>
            <a:r>
              <a:rPr lang="pl-PL" dirty="0"/>
              <a:t>prawo do odszkodowania  </a:t>
            </a:r>
          </a:p>
          <a:p>
            <a:pPr lvl="0"/>
            <a:r>
              <a:rPr lang="pl-PL" dirty="0"/>
              <a:t>dostęp do sądu  </a:t>
            </a:r>
          </a:p>
          <a:p>
            <a:pPr lvl="0"/>
            <a:r>
              <a:rPr lang="pl-PL" dirty="0"/>
              <a:t>rola poszczególnych środków ochrony i ich efektywność.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Kim </a:t>
            </a:r>
            <a:r>
              <a:rPr lang="pl-PL" b="1" dirty="0"/>
              <a:t>jest rzecznik?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4365104"/>
            <a:ext cx="8229600" cy="226627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Rzecznik </a:t>
            </a:r>
            <a:r>
              <a:rPr lang="pl-PL" dirty="0"/>
              <a:t>Praw Obywatelskich jest </a:t>
            </a:r>
            <a:r>
              <a:rPr lang="pl-PL" dirty="0" smtClean="0"/>
              <a:t>konstytucyjnym, niezależnym </a:t>
            </a:r>
            <a:r>
              <a:rPr lang="pl-PL" dirty="0"/>
              <a:t>od innych organów i niezawisłym w swojej działalności, organem ochrony prawnej, który działa na podstawie art. 208 - 212 Konstytucji oraz ustawy z dnia 15 lipca 1987 r. ( </a:t>
            </a:r>
            <a:r>
              <a:rPr lang="pl-PL" dirty="0" err="1"/>
              <a:t>jt</a:t>
            </a:r>
            <a:r>
              <a:rPr lang="pl-PL" dirty="0"/>
              <a:t>. </a:t>
            </a:r>
            <a:r>
              <a:rPr lang="pl-PL" dirty="0" err="1"/>
              <a:t>Dz.U</a:t>
            </a:r>
            <a:r>
              <a:rPr lang="pl-PL" dirty="0"/>
              <a:t>. z 2001 r. nr 14 poz. 147). Powoływany jest przez Sejm, za zgodą Senatu na okres - 5 lat.</a:t>
            </a:r>
          </a:p>
          <a:p>
            <a:pPr>
              <a:buNone/>
            </a:pPr>
            <a:r>
              <a:rPr lang="pl-PL" dirty="0" smtClean="0"/>
              <a:t>	Podstawowym </a:t>
            </a:r>
            <a:r>
              <a:rPr lang="pl-PL" dirty="0"/>
              <a:t>zadaniem Rzecznika jest stanie na straży wolności i praw człowieka i obywatela określonych w Konstytucji i innych przepisach prawa. </a:t>
            </a:r>
          </a:p>
          <a:p>
            <a:pPr>
              <a:buNone/>
            </a:pPr>
            <a:r>
              <a:rPr lang="pl-PL" dirty="0" smtClean="0"/>
              <a:t>	</a:t>
            </a:r>
            <a:endParaRPr lang="pl-PL" dirty="0"/>
          </a:p>
        </p:txBody>
      </p:sp>
      <p:pic>
        <p:nvPicPr>
          <p:cNvPr id="1026" name="Picture 2" descr="C:\Users\Ewa\Desktop\Irena_Lipowicz_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268760"/>
            <a:ext cx="2088232" cy="2063488"/>
          </a:xfrm>
          <a:prstGeom prst="rect">
            <a:avLst/>
          </a:prstGeom>
          <a:noFill/>
        </p:spPr>
      </p:pic>
      <p:pic>
        <p:nvPicPr>
          <p:cNvPr id="1027" name="Picture 3" descr="C:\Users\Ewa\Desktop\Rzecznik_Praw_Dziecka_RPD_53389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196752"/>
            <a:ext cx="3173545" cy="2112311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4788024" y="3501008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Marek </a:t>
            </a:r>
            <a:r>
              <a:rPr lang="pl-PL" sz="1400" dirty="0" smtClean="0"/>
              <a:t>Michalak – Rzecznik Praw Dziecka</a:t>
            </a:r>
            <a:endParaRPr lang="pl-PL" sz="14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899592" y="342900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Irena Lipowicz  – Rzecznik </a:t>
            </a:r>
          </a:p>
          <a:p>
            <a:r>
              <a:rPr lang="pl-PL" sz="1400" dirty="0" smtClean="0"/>
              <a:t>Praw Obywatelskich</a:t>
            </a:r>
            <a:endParaRPr lang="pl-PL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Kto </a:t>
            </a:r>
            <a:r>
              <a:rPr lang="pl-PL" b="1" dirty="0"/>
              <a:t>może się zwracać do rzecznika o pomoc?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	W </a:t>
            </a:r>
            <a:r>
              <a:rPr lang="pl-PL" dirty="0"/>
              <a:t>myśl art. 80 Konstytucji każdy ma prawo wystąpienia - na zasadach określonych w ustawie - do Rzecznika Praw Obywatelskich z wnioskiem o pomoc w ochronie swoich wolności lub praw naruszonych przez organy władzy publicznej.</a:t>
            </a:r>
          </a:p>
          <a:p>
            <a:pPr>
              <a:buNone/>
            </a:pPr>
            <a:r>
              <a:rPr lang="pl-PL" dirty="0" smtClean="0"/>
              <a:t>	Oznacza </a:t>
            </a:r>
            <a:r>
              <a:rPr lang="pl-PL" dirty="0"/>
              <a:t>to, że o pomoc do Rzecznika może zwrócić się obywatel polski, cudzoziemiec, który znajduje się pod władzą Rzeczypospolitej Polskiej, oraz osoba prawna, a nawet jednostka organizacyjna nie mająca tej osobowości, jeśli tylko w myśl przepisów może być podmiotem praw i obowiązków, a także organizacja obywateli i organ samorządu.</a:t>
            </a:r>
          </a:p>
          <a:p>
            <a:pPr>
              <a:buNone/>
            </a:pPr>
            <a:r>
              <a:rPr lang="pl-PL" dirty="0" smtClean="0"/>
              <a:t>	Rzecznik </a:t>
            </a:r>
            <a:r>
              <a:rPr lang="pl-PL" dirty="0"/>
              <a:t>może podjąć czynności także z własnej inicjatywy, m.in. na skutek informacji zamieszczonej w środkach masowego przekazu oraz wniosku Rzecznika Praw Dziecka.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wa\Desktop\Bez tytuł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8640"/>
            <a:ext cx="4705350" cy="6525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Aktualne </a:t>
            </a:r>
            <a:r>
              <a:rPr lang="pl-PL" b="1" dirty="0"/>
              <a:t>sprawy: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pl-PL" dirty="0"/>
              <a:t>"Polska Karta Różnorodności – rok doświadczeń, rok wyzwań" to temat seminarium, które zostało zorganizowane przez Rzecznika Praw Obywatelskich i Forum Odpowiedzialnego Biznesu. Przedstawiciele administracji publicznej, biznesu, a także trzeciego sektora przedstawili swoje doświadczenia związane z tematem różnorodności w miejscu pracy oraz wyzwania jakie przed nimi stoją. Konferencja zakończyła się uroczystym podpisaniem Karty Różnorodności przez kolejne organizacje – 14 lutego 2013 </a:t>
            </a:r>
            <a:endParaRPr lang="pl-PL" b="1" dirty="0"/>
          </a:p>
          <a:p>
            <a:pPr lvl="0"/>
            <a:r>
              <a:rPr lang="pl-PL" dirty="0"/>
              <a:t>W Biurze RPO odbyło się pierwsze spotkanie Zespołu ds. Osób Głuchych. Omówiono </a:t>
            </a:r>
            <a:r>
              <a:rPr lang="pl-PL" dirty="0" err="1"/>
              <a:t>m.in</a:t>
            </a:r>
            <a:r>
              <a:rPr lang="pl-PL" dirty="0"/>
              <a:t> problemy związane z edukacją osób głuchych, wdrożenie ustawy o języku migowym i innych środkach komunikowania się oraz zalety i wady wszczepiania implantów ślimakowych. Informacje o pracy Zespołu będą przekazywane w języku polskim oraz polskim języku </a:t>
            </a:r>
            <a:r>
              <a:rPr lang="pl-PL" dirty="0" smtClean="0"/>
              <a:t>migowym </a:t>
            </a:r>
            <a:r>
              <a:rPr lang="pl-PL" dirty="0"/>
              <a:t>- 12 lutego 2013 r</a:t>
            </a:r>
            <a:r>
              <a:rPr lang="pl-PL" dirty="0" smtClean="0"/>
              <a:t>.</a:t>
            </a:r>
          </a:p>
          <a:p>
            <a:r>
              <a:rPr lang="pl-PL" dirty="0"/>
              <a:t>Rzecznik Praw Obywatelskich prof. Irena Lipowicz uczestniczyła w posiedzeniu sejmowej Komisji Sprawiedliwości i Praw Człowieka. Rzecznik przedstawiła posłom sprawozdanie z funkcjonowania Krajowego Mechanizmu Prewencji. Mówiła również o konieczności uporządkowania kwestii związanych z funkcjonowaniem izb wytrzeźwień i zagwarantowania tymczasowo aresztowanym prawa do porozumiewania się z obrońcą – 6 lutego 2013 r.</a:t>
            </a:r>
            <a:endParaRPr lang="pl-PL" b="1" dirty="0"/>
          </a:p>
          <a:p>
            <a:pPr lvl="0"/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u="sng" dirty="0" smtClean="0">
                <a:hlinkClick r:id="rId2"/>
              </a:rPr>
              <a:t>http</a:t>
            </a:r>
            <a:r>
              <a:rPr lang="pl-PL" u="sng" dirty="0">
                <a:hlinkClick r:id="rId2"/>
              </a:rPr>
              <a:t>://www.trybunal.gov.pl/Skarga/skarga.htm</a:t>
            </a:r>
            <a:endParaRPr lang="pl-PL" dirty="0"/>
          </a:p>
          <a:p>
            <a:r>
              <a:rPr lang="pl-PL" u="sng" dirty="0">
                <a:hlinkClick r:id="rId3"/>
              </a:rPr>
              <a:t>http://www.trybunal.gov.pl/epublikacje/download/DopuszczalnoscZlozeniaSkargi.pdf</a:t>
            </a:r>
            <a:endParaRPr lang="pl-PL" dirty="0"/>
          </a:p>
          <a:p>
            <a:r>
              <a:rPr lang="pl-PL" u="sng" dirty="0">
                <a:hlinkClick r:id="rId4"/>
              </a:rPr>
              <a:t>http://portalwiedzy.onet.pl/87517,,,,skarga_konstytucyjna,haslo.html</a:t>
            </a:r>
            <a:endParaRPr lang="pl-PL" dirty="0"/>
          </a:p>
          <a:p>
            <a:r>
              <a:rPr lang="pl-PL" u="sng" dirty="0">
                <a:hlinkClick r:id="rId5"/>
              </a:rPr>
              <a:t>http://konstytucja.wieszjak.pl/trybunal-konstytucyjny/241781,Co-to-jest-skarga-konstytucyjna.html</a:t>
            </a:r>
            <a:endParaRPr lang="pl-PL" dirty="0"/>
          </a:p>
          <a:p>
            <a:r>
              <a:rPr lang="pl-PL" u="sng" dirty="0">
                <a:hlinkClick r:id="rId6"/>
              </a:rPr>
              <a:t>http://pl.wikipedia.org/wiki/Skarga_konstytucyjna</a:t>
            </a:r>
            <a:endParaRPr lang="pl-PL" dirty="0"/>
          </a:p>
          <a:p>
            <a:r>
              <a:rPr lang="pl-PL" dirty="0"/>
              <a:t>art.79 Konstytucji </a:t>
            </a:r>
            <a:r>
              <a:rPr lang="pl-PL" dirty="0" smtClean="0"/>
              <a:t>RP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Skarga konstytucyjna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/>
              <a:t>	</a:t>
            </a:r>
            <a:r>
              <a:rPr lang="pl-PL" dirty="0" smtClean="0"/>
              <a:t>Jest </a:t>
            </a:r>
            <a:r>
              <a:rPr lang="pl-PL" dirty="0"/>
              <a:t>to demokratyczny środek ochrony praw i wolności obywatelskich, możliwość zaskarżenia przez </a:t>
            </a:r>
            <a:r>
              <a:rPr lang="pl-PL" b="1" dirty="0"/>
              <a:t>obywatela</a:t>
            </a:r>
            <a:r>
              <a:rPr lang="pl-PL" dirty="0"/>
              <a:t> aktów prawnych naruszających jego uprawnienia zawarte w konstytucji, organem orzekającym o słuszności skargi jest określony w ustawie zasadniczej sąd konstytucyjny (np. w Stanach Zjednoczonych jest nim Sąd Najwyższy, w Polsce Trybunał Konstytucyjny</a:t>
            </a:r>
            <a:r>
              <a:rPr lang="pl-PL" dirty="0" smtClean="0"/>
              <a:t>).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Skarga </a:t>
            </a:r>
            <a:r>
              <a:rPr lang="pl-PL" dirty="0"/>
              <a:t>konstytucyjna spełnia także pośredni cel - daje możliwość odnajdowania luk i niespójności systemu prawa obowiązującego w danym państwie.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Kiedy </a:t>
            </a:r>
            <a:r>
              <a:rPr lang="pl-PL" b="1" dirty="0"/>
              <a:t>możemy wnieść skargę konstytucyjną ?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pl-PL" dirty="0"/>
              <a:t>Prawo do wystąpienia ze skargą konstytucyjna przysługuje </a:t>
            </a:r>
            <a:r>
              <a:rPr lang="pl-PL" b="1" dirty="0"/>
              <a:t>każdemu</a:t>
            </a:r>
            <a:r>
              <a:rPr lang="pl-PL" dirty="0"/>
              <a:t>, czyje konstytucyjne prawa lub wolności zostały naruszone, jeżeli zostały spełnione ustawowe przesłanki jej wniesienia. </a:t>
            </a:r>
          </a:p>
          <a:p>
            <a:pPr lvl="0">
              <a:buFont typeface="Wingdings" pitchFamily="2" charset="2"/>
              <a:buChar char="ü"/>
            </a:pPr>
            <a:r>
              <a:rPr lang="pl-PL" dirty="0"/>
              <a:t>Skarga konstytucyjna może być wniesiona tylko w wypadku wyczerpania toku instancyjnego, czyli gdy wykorzystamy już wszystkie środki odwoławcze. </a:t>
            </a:r>
          </a:p>
          <a:p>
            <a:pPr lvl="0">
              <a:buFont typeface="Wingdings" pitchFamily="2" charset="2"/>
              <a:buChar char="ü"/>
            </a:pPr>
            <a:r>
              <a:rPr lang="pl-PL" dirty="0"/>
              <a:t>Podstawą skargi mogą być tylko naruszenia zagwarantowanych konstytucyjnie praw oraz wolności.</a:t>
            </a:r>
          </a:p>
          <a:p>
            <a:pPr lvl="0">
              <a:buFont typeface="Wingdings" pitchFamily="2" charset="2"/>
              <a:buChar char="ü"/>
            </a:pPr>
            <a:r>
              <a:rPr lang="pl-PL" dirty="0"/>
              <a:t>Skarga powinna być sporządzona przez adwokata lub radcę prawnego, chyba że skarżącym jest sędzia, prokurator, notariusz, profesor lub doktor habilitowany nauk prawnych.</a:t>
            </a:r>
          </a:p>
          <a:p>
            <a:pPr lvl="0">
              <a:buFont typeface="Wingdings" pitchFamily="2" charset="2"/>
              <a:buChar char="ü"/>
            </a:pPr>
            <a:r>
              <a:rPr lang="pl-PL" dirty="0"/>
              <a:t>Skarga powinna zawsze wskazywać przepis, jakiego dotyczy oraz prawa lub wolności, które zostały przez ten przepis naruszone. </a:t>
            </a:r>
          </a:p>
          <a:p>
            <a:pPr lvl="0">
              <a:buFont typeface="Wingdings" pitchFamily="2" charset="2"/>
              <a:buChar char="ü"/>
            </a:pPr>
            <a:r>
              <a:rPr lang="pl-PL" dirty="0"/>
              <a:t>Wynik naruszenia praw bądź wolności skarżącego musi nastąpić w związku z rozstrzygnięciem sądu lub organu administracji publicznej, rozstrzygnięcie to musi być ostateczne. </a:t>
            </a:r>
          </a:p>
          <a:p>
            <a:pPr lvl="0">
              <a:buFont typeface="Wingdings" pitchFamily="2" charset="2"/>
              <a:buChar char="ü"/>
            </a:pPr>
            <a:r>
              <a:rPr lang="pl-PL" dirty="0" smtClean="0"/>
              <a:t>Skarga</a:t>
            </a:r>
            <a:r>
              <a:rPr lang="pl-PL" dirty="0" smtClean="0"/>
              <a:t>. </a:t>
            </a:r>
            <a:r>
              <a:rPr lang="pl-PL" dirty="0" smtClean="0"/>
              <a:t>konstytucyjna może być wniesiona tylko w terminie trzech miesięcy od dnia doręczenia skarżącemu prawomocnego wyroku, ostatecznej decyzji lub innego ostatecznego rozstrzygnięcia</a:t>
            </a: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Co </a:t>
            </a:r>
            <a:r>
              <a:rPr lang="pl-PL" b="1" dirty="0"/>
              <a:t>powinna zawierać skarga konstytucyjna?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pl-PL" dirty="0"/>
              <a:t>wskazanie ustawy lub innego przepisu prawnego, którego konstytucyjność jest kwestionowana,</a:t>
            </a:r>
          </a:p>
          <a:p>
            <a:pPr lvl="0">
              <a:buFont typeface="Wingdings" pitchFamily="2" charset="2"/>
              <a:buChar char="q"/>
            </a:pPr>
            <a:r>
              <a:rPr lang="pl-PL" dirty="0"/>
              <a:t>wskazanie, jakie konstytucyjne prawo lub wolności zostały naruszone przez ten przepis,</a:t>
            </a:r>
          </a:p>
          <a:p>
            <a:pPr lvl="0">
              <a:buFont typeface="Wingdings" pitchFamily="2" charset="2"/>
              <a:buChar char="q"/>
            </a:pPr>
            <a:r>
              <a:rPr lang="pl-PL" dirty="0"/>
              <a:t>opis sprawy sądowej lub postępowania administracyjnego, w którym zastosowano, wobec wnoszącego skargę, kwestionowany przepis,</a:t>
            </a:r>
          </a:p>
          <a:p>
            <a:pPr lvl="0">
              <a:buFont typeface="Wingdings" pitchFamily="2" charset="2"/>
              <a:buChar char="q"/>
            </a:pPr>
            <a:r>
              <a:rPr lang="pl-PL" dirty="0"/>
              <a:t>kończący sprawę wyrok, decyzję administracyjną lub inne ostateczne rozstrzygnięcie,</a:t>
            </a:r>
          </a:p>
          <a:p>
            <a:pPr lvl="0">
              <a:buFont typeface="Wingdings" pitchFamily="2" charset="2"/>
              <a:buChar char="q"/>
            </a:pPr>
            <a:r>
              <a:rPr lang="pl-PL" dirty="0"/>
              <a:t>uzasadnienie skargi.</a:t>
            </a:r>
          </a:p>
          <a:p>
            <a:pPr lvl="0">
              <a:buFont typeface="Wingdings" pitchFamily="2" charset="2"/>
              <a:buChar char="q"/>
            </a:pPr>
            <a:r>
              <a:rPr lang="pl-PL" dirty="0"/>
              <a:t>dołączoną kopię orzeczeń wydanych w związku z wyczerpaniem przez skarżącego przysługujących mu środków odwoławczych lub środków zaskarżenia, łącznie z orzeczeniem wydanym przez organ pierwszej instancji</a:t>
            </a:r>
            <a:r>
              <a:rPr lang="pl-PL" dirty="0" smtClean="0"/>
              <a:t>.</a:t>
            </a:r>
          </a:p>
          <a:p>
            <a:pPr lvl="0">
              <a:buNone/>
            </a:pPr>
            <a:r>
              <a:rPr lang="pl-PL" b="1" dirty="0" smtClean="0"/>
              <a:t>*</a:t>
            </a:r>
            <a:r>
              <a:rPr lang="pl-PL" dirty="0"/>
              <a:t>Wszystkie dokumenty powinny być dostarczone w 5 kopiach.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Czym </a:t>
            </a:r>
            <a:r>
              <a:rPr lang="pl-PL" b="1" dirty="0"/>
              <a:t>skutkuje wniesienie skargi?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1800" dirty="0" smtClean="0"/>
              <a:t>Skargę </a:t>
            </a:r>
            <a:r>
              <a:rPr lang="pl-PL" sz="1800" dirty="0"/>
              <a:t>rozpoznaje Trybunał Konstytucyjny na jawnej i publicznej rozprawie, po której wydaje wyrok. Uczestnikami postępowania są skarżący, organ, który wydał zakwestionowany akt normatywny i Prokurator Generalny. Może do niego również przystąpić Rzecznik Praw Obywatelskich,  a niekiedy także organizacja pozarządowa działająca w charakterze tzw. przyjaciela sądu</a:t>
            </a:r>
            <a:r>
              <a:rPr lang="pl-PL" sz="1800" dirty="0" smtClean="0"/>
              <a:t>.</a:t>
            </a:r>
            <a:endParaRPr lang="pl-PL" sz="1800" dirty="0"/>
          </a:p>
          <a:p>
            <a:r>
              <a:rPr lang="pl-PL" sz="1800" dirty="0"/>
              <a:t>Jeśli Trybunał uzna, że kwestionowany przepis jest niekonstytucyjny trzeba, powołując się na orzeczenie Trybunału, wystąpić do sądu lub organu administracyjnego z wnioskiem o wznowienie postępowania. Zakwestionowany przez Trybunał przepis traci moc z dniem ogłoszenia wyroku Trybunału w Dzienniku Ustaw. </a:t>
            </a:r>
          </a:p>
          <a:p>
            <a:r>
              <a:rPr lang="pl-PL" sz="1800" dirty="0"/>
              <a:t>Dalszą, cywilnoprawną konsekwencją takiego rozstrzygnięcia jest powstanie roszczenia o naprawienie szkody wyrządzonej przez wydanie aktu normatywnego. Podstawą prawną tego roszczenia jest art. 4171 § 1 Kodeksu cywilnego, obowiązujący od 1 września 2004</a:t>
            </a:r>
            <a:r>
              <a:rPr lang="pl-PL" sz="1800" dirty="0" smtClean="0"/>
              <a:t>.</a:t>
            </a: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Konstytucja </a:t>
            </a:r>
            <a:r>
              <a:rPr lang="pl-PL" dirty="0"/>
              <a:t>kategoryzując prawa i wolności jednostki wyodrębnia: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pl-PL" dirty="0"/>
              <a:t>prawa i wolności osobiste, np. prawo do ochrony życia, prawo do nietykalności i </a:t>
            </a:r>
          </a:p>
          <a:p>
            <a:r>
              <a:rPr lang="pl-PL" dirty="0"/>
              <a:t>wolności osobistej, prawo do sądu, prawo do obrony, prawo do ochrony prywatności, </a:t>
            </a:r>
          </a:p>
          <a:p>
            <a:r>
              <a:rPr lang="pl-PL" dirty="0"/>
              <a:t>wolność sumienia i religii, wolność wyrażania poglądów oraz pozyskiwania i </a:t>
            </a:r>
          </a:p>
          <a:p>
            <a:r>
              <a:rPr lang="pl-PL" dirty="0"/>
              <a:t>rozpowszechniania informacji;  </a:t>
            </a:r>
          </a:p>
          <a:p>
            <a:pPr lvl="0"/>
            <a:r>
              <a:rPr lang="pl-PL" dirty="0"/>
              <a:t>prawa i wolności polityczne, np. wolność organizowania pokojowych zgromadzeń i </a:t>
            </a:r>
          </a:p>
          <a:p>
            <a:r>
              <a:rPr lang="pl-PL" dirty="0"/>
              <a:t>uczestniczenia w nich, wolność zrzeszania się, prawo dostępu do służby publicznej, </a:t>
            </a:r>
          </a:p>
          <a:p>
            <a:r>
              <a:rPr lang="pl-PL" dirty="0"/>
              <a:t>czynne i bierne prawo wyborcze oraz prawo </a:t>
            </a:r>
            <a:r>
              <a:rPr lang="pl-PL" dirty="0" smtClean="0"/>
              <a:t>udziału </a:t>
            </a:r>
            <a:r>
              <a:rPr lang="pl-PL" dirty="0"/>
              <a:t>w referendum, prawo inicjatywy </a:t>
            </a:r>
          </a:p>
          <a:p>
            <a:r>
              <a:rPr lang="pl-PL" dirty="0" smtClean="0"/>
              <a:t>praw </a:t>
            </a:r>
            <a:r>
              <a:rPr lang="pl-PL" dirty="0"/>
              <a:t>majątkowych oraz dziedziczenia, wolność wyboru i wykonywania zawodu oraz </a:t>
            </a:r>
          </a:p>
          <a:p>
            <a:r>
              <a:rPr lang="pl-PL" dirty="0"/>
              <a:t>wyboru miejsca pracy, prawo do ochrony zdrowia, prawo do nauki,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Konstytucja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Konstytucja określa również </a:t>
            </a:r>
            <a:r>
              <a:rPr lang="pl-PL" dirty="0" smtClean="0"/>
              <a:t>podstawowe</a:t>
            </a:r>
          </a:p>
          <a:p>
            <a:pPr>
              <a:buNone/>
            </a:pPr>
            <a:r>
              <a:rPr lang="pl-PL" dirty="0" smtClean="0"/>
              <a:t>obowiązki </a:t>
            </a:r>
            <a:r>
              <a:rPr lang="pl-PL" dirty="0"/>
              <a:t>obywateli, do których zalicza: </a:t>
            </a:r>
          </a:p>
          <a:p>
            <a:pPr>
              <a:buNone/>
            </a:pPr>
            <a:r>
              <a:rPr lang="pl-PL" dirty="0"/>
              <a:t>wierność Rzeczypospolitej Polskiej, troskę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o dobro </a:t>
            </a:r>
            <a:r>
              <a:rPr lang="pl-PL" dirty="0"/>
              <a:t>wspólne, obronę </a:t>
            </a:r>
            <a:r>
              <a:rPr lang="pl-PL" dirty="0" smtClean="0"/>
              <a:t>Ojczyzny, </a:t>
            </a:r>
          </a:p>
          <a:p>
            <a:pPr>
              <a:buNone/>
            </a:pPr>
            <a:r>
              <a:rPr lang="pl-PL" dirty="0" smtClean="0"/>
              <a:t>przestrzeganie prawa </a:t>
            </a:r>
            <a:r>
              <a:rPr lang="pl-PL" dirty="0"/>
              <a:t>Rzeczypospolitej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Polskiej</a:t>
            </a:r>
            <a:r>
              <a:rPr lang="pl-PL" dirty="0"/>
              <a:t>, </a:t>
            </a:r>
            <a:r>
              <a:rPr lang="pl-PL" dirty="0" smtClean="0"/>
              <a:t>ponoszenie ciężarów </a:t>
            </a:r>
            <a:r>
              <a:rPr lang="pl-PL" dirty="0"/>
              <a:t>i świadczeń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publicznych</a:t>
            </a:r>
            <a:r>
              <a:rPr lang="pl-PL" dirty="0"/>
              <a:t>, w tym </a:t>
            </a:r>
            <a:r>
              <a:rPr lang="pl-PL" dirty="0" smtClean="0"/>
              <a:t> podatków</a:t>
            </a:r>
            <a:r>
              <a:rPr lang="pl-PL" dirty="0"/>
              <a:t>, dbałość o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stan </a:t>
            </a:r>
            <a:r>
              <a:rPr lang="pl-PL" dirty="0"/>
              <a:t>środowiska naturalnego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Prawa </a:t>
            </a:r>
            <a:r>
              <a:rPr lang="pl-PL" dirty="0"/>
              <a:t>osobiste</a:t>
            </a:r>
            <a:r>
              <a:rPr lang="pl-PL" dirty="0" smtClean="0"/>
              <a:t>:</a:t>
            </a:r>
            <a:br>
              <a:rPr lang="pl-PL" dirty="0" smtClean="0"/>
            </a:br>
            <a:r>
              <a:rPr lang="pl-PL" sz="2700" dirty="0" smtClean="0"/>
              <a:t>(</a:t>
            </a:r>
            <a:r>
              <a:rPr lang="pl-PL" sz="2700" dirty="0"/>
              <a:t>Art. 38 - 56 Konstytucji RP) </a:t>
            </a:r>
            <a:br>
              <a:rPr lang="pl-PL" sz="2700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/>
              <a:t>Prawo do: </a:t>
            </a:r>
          </a:p>
          <a:p>
            <a:pPr lvl="0"/>
            <a:r>
              <a:rPr lang="pl-PL" dirty="0"/>
              <a:t>życia  </a:t>
            </a:r>
          </a:p>
          <a:p>
            <a:pPr lvl="0"/>
            <a:r>
              <a:rPr lang="pl-PL" dirty="0" smtClean="0"/>
              <a:t>rzetelnego sądu</a:t>
            </a:r>
            <a:endParaRPr lang="pl-PL" dirty="0"/>
          </a:p>
          <a:p>
            <a:pPr lvl="0"/>
            <a:r>
              <a:rPr lang="pl-PL" dirty="0"/>
              <a:t>decydowania o swoim życiu  </a:t>
            </a:r>
          </a:p>
          <a:p>
            <a:pPr lvl="0"/>
            <a:r>
              <a:rPr lang="pl-PL" dirty="0"/>
              <a:t>swobodnego poruszania się i wyboru miejsca zamieszkania  </a:t>
            </a:r>
          </a:p>
          <a:p>
            <a:pPr lvl="0"/>
            <a:r>
              <a:rPr lang="pl-PL" dirty="0"/>
              <a:t>nie ujawniania swojego światopoglądu i wyznania  </a:t>
            </a:r>
          </a:p>
          <a:p>
            <a:pPr lvl="0"/>
            <a:r>
              <a:rPr lang="pl-PL" dirty="0"/>
              <a:t>gwarancji autonomii rodziny  </a:t>
            </a:r>
          </a:p>
          <a:p>
            <a:pPr lvl="0"/>
            <a:r>
              <a:rPr lang="pl-PL" dirty="0"/>
              <a:t>wychowania dzieci zgodnie ze swoimi poglądami ( uwzględniając prawa dziecka) </a:t>
            </a:r>
          </a:p>
          <a:p>
            <a:pPr lvl="0"/>
            <a:r>
              <a:rPr lang="pl-PL" dirty="0"/>
              <a:t>prywatności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Tzw</a:t>
            </a:r>
            <a:r>
              <a:rPr lang="pl-PL" sz="3100" dirty="0"/>
              <a:t>. prawa negatywne - prawa służące ochronie wolności jednostki przed ingerencją ze </a:t>
            </a:r>
            <a:br>
              <a:rPr lang="pl-PL" sz="3100" dirty="0"/>
            </a:br>
            <a:r>
              <a:rPr lang="pl-PL" sz="3100" dirty="0"/>
              <a:t>strony państwa </a:t>
            </a:r>
            <a:r>
              <a:rPr lang="pl-PL" sz="2200" dirty="0"/>
              <a:t>(Art. 57 - 63 Konstytucji RP)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endParaRPr lang="pl-PL" dirty="0" smtClean="0"/>
          </a:p>
          <a:p>
            <a:pPr lvl="0"/>
            <a:r>
              <a:rPr lang="pl-PL" dirty="0" smtClean="0"/>
              <a:t>prawo </a:t>
            </a:r>
            <a:r>
              <a:rPr lang="pl-PL" dirty="0"/>
              <a:t>do obywatelstwa  </a:t>
            </a:r>
          </a:p>
          <a:p>
            <a:pPr lvl="0"/>
            <a:r>
              <a:rPr lang="pl-PL" dirty="0"/>
              <a:t>możliwość uczestniczenia w życiu publicznym  </a:t>
            </a:r>
          </a:p>
          <a:p>
            <a:pPr lvl="0"/>
            <a:r>
              <a:rPr lang="pl-PL" dirty="0"/>
              <a:t>czynne prawo wyborcze i możliwość uczestnictwa w wyborach  </a:t>
            </a:r>
          </a:p>
          <a:p>
            <a:pPr lvl="0"/>
            <a:r>
              <a:rPr lang="pl-PL" dirty="0"/>
              <a:t>bierne prawo wyborcze i możliwość kandydowania w wyborach  </a:t>
            </a:r>
          </a:p>
          <a:p>
            <a:pPr lvl="0"/>
            <a:r>
              <a:rPr lang="pl-PL" dirty="0"/>
              <a:t>wolność zrzeszania się  </a:t>
            </a:r>
          </a:p>
          <a:p>
            <a:pPr lvl="0"/>
            <a:r>
              <a:rPr lang="pl-PL" dirty="0"/>
              <a:t>prawo do uczestniczenia i organizowania pokojowych manifestacji  </a:t>
            </a:r>
          </a:p>
          <a:p>
            <a:pPr lvl="0"/>
            <a:r>
              <a:rPr lang="pl-PL" dirty="0"/>
              <a:t>prawo do składania wniosków, petycji, skarg  </a:t>
            </a:r>
          </a:p>
          <a:p>
            <a:pPr lvl="0"/>
            <a:r>
              <a:rPr lang="pl-PL" dirty="0"/>
              <a:t>dostęp do informacji o działaniach władz i osób publicznych  </a:t>
            </a:r>
          </a:p>
          <a:p>
            <a:pPr lvl="0"/>
            <a:r>
              <a:rPr lang="pl-PL" dirty="0"/>
              <a:t>równy dostęp do służby publicznej 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87</TotalTime>
  <Words>865</Words>
  <Application>Microsoft Office PowerPoint</Application>
  <PresentationFormat>Pokaz na ekranie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Energetyczny</vt:lpstr>
      <vt:lpstr>Slajd 1</vt:lpstr>
      <vt:lpstr>Skarga konstytucyjna </vt:lpstr>
      <vt:lpstr> Kiedy możemy wnieść skargę konstytucyjną ? </vt:lpstr>
      <vt:lpstr> Co powinna zawierać skarga konstytucyjna? </vt:lpstr>
      <vt:lpstr> Czym skutkuje wniesienie skargi? </vt:lpstr>
      <vt:lpstr> Konstytucja kategoryzując prawa i wolności jednostki wyodrębnia:  </vt:lpstr>
      <vt:lpstr>Konstytucja</vt:lpstr>
      <vt:lpstr> Prawa osobiste: (Art. 38 - 56 Konstytucji RP)  </vt:lpstr>
      <vt:lpstr> Tzw. prawa negatywne - prawa służące ochronie wolności jednostki przed ingerencją ze  strony państwa (Art. 57 - 63 Konstytucji RP)  </vt:lpstr>
      <vt:lpstr>  Tzw. prawa pozytywne i uprawnienia jednostki do świadczeń na jej rzecz - prawa socjalne prawo do: (Art. 68 , 75 Konstytucji RP)  </vt:lpstr>
      <vt:lpstr> Gwarancje:  </vt:lpstr>
      <vt:lpstr> Kim jest rzecznik? </vt:lpstr>
      <vt:lpstr> Kto może się zwracać do rzecznika o pomoc? </vt:lpstr>
      <vt:lpstr>Slajd 14</vt:lpstr>
      <vt:lpstr> Aktualne sprawy: </vt:lpstr>
      <vt:lpstr>Źródła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Ochrona praw człowieka</dc:title>
  <dc:creator>Ewa</dc:creator>
  <cp:lastModifiedBy>Ewa</cp:lastModifiedBy>
  <cp:revision>10</cp:revision>
  <dcterms:created xsi:type="dcterms:W3CDTF">2013-03-17T16:13:01Z</dcterms:created>
  <dcterms:modified xsi:type="dcterms:W3CDTF">2013-03-18T16:02:58Z</dcterms:modified>
</cp:coreProperties>
</file>