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84" r:id="rId4"/>
    <p:sldId id="259" r:id="rId5"/>
    <p:sldId id="280" r:id="rId6"/>
    <p:sldId id="270" r:id="rId7"/>
    <p:sldId id="271" r:id="rId8"/>
    <p:sldId id="272" r:id="rId9"/>
    <p:sldId id="273" r:id="rId10"/>
    <p:sldId id="275" r:id="rId11"/>
    <p:sldId id="287" r:id="rId12"/>
    <p:sldId id="288" r:id="rId13"/>
    <p:sldId id="289" r:id="rId14"/>
    <p:sldId id="28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6" autoAdjust="0"/>
    <p:restoredTop sz="94660"/>
  </p:normalViewPr>
  <p:slideViewPr>
    <p:cSldViewPr>
      <p:cViewPr>
        <p:scale>
          <a:sx n="70" d="100"/>
          <a:sy n="70" d="100"/>
        </p:scale>
        <p:origin x="-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519B-E631-40BC-82DA-7EC9F7B3B437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BB05-08DD-4E3C-80F2-AA8615F5E16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pl/url?sa=i&amp;rct=j&amp;q=&amp;esrc=s&amp;source=images&amp;cd=&amp;ved=0ahUKEwj95arp54fOAhWDxxQKHcW2Ap4QjRwIBw&amp;url=http://www.zstil.zagan.pl/&amp;bvm=bv.127521224,bs.1,d.ZGg&amp;psig=AFQjCNFGs-vggM_fqW07cXRwOKX_ujTI4Q&amp;ust=146930222616498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hyperlink" Target="http://www.elatelier.pl/galeria-prac/grafika/" TargetMode="External"/><Relationship Id="rId2" Type="http://schemas.openxmlformats.org/officeDocument/2006/relationships/hyperlink" Target="https://www.google.pl/url?sa=i&amp;rct=j&amp;q=&amp;esrc=s&amp;source=images&amp;cd=&amp;ved=0ahUKEwj95arp54fOAhWDxxQKHcW2Ap4QjRwIBw&amp;url=http://www.zstil.zagan.pl/&amp;bvm=bv.127521224,bs.1,d.ZGg&amp;psig=AFQjCNFGs-vggM_fqW07cXRwOKX_ujTI4Q&amp;ust=146930222616498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pl/url?sa=i&amp;rct=j&amp;q=&amp;esrc=s&amp;source=images&amp;cd=&amp;ved=0ahUKEwj95arp54fOAhWDxxQKHcW2Ap4QjRwIBw&amp;url=http://www.zstil.zagan.pl/&amp;bvm=bv.127521224,bs.1,d.ZGg&amp;psig=AFQjCNFGs-vggM_fqW07cXRwOKX_ujTI4Q&amp;ust=146930222616498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pl/url?sa=i&amp;rct=j&amp;q=&amp;esrc=s&amp;source=images&amp;cd=&amp;ved=0ahUKEwj95arp54fOAhWDxxQKHcW2Ap4QjRwIBw&amp;url=http://www.zstil.zagan.pl/&amp;bvm=bv.127521224,bs.1,d.ZGg&amp;psig=AFQjCNFGs-vggM_fqW07cXRwOKX_ujTI4Q&amp;ust=146930222616498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hyperlink" Target="https://www.google.pl/url?sa=i&amp;rct=j&amp;q=&amp;esrc=s&amp;source=images&amp;cd=&amp;ved=0ahUKEwj95arp54fOAhWDxxQKHcW2Ap4QjRwIBw&amp;url=http://www.zstil.zagan.pl/&amp;bvm=bv.127521224,bs.1,d.ZGg&amp;psig=AFQjCNFGs-vggM_fqW07cXRwOKX_ujTI4Q&amp;ust=146930222616498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da.ru/model.aspx?model=GZ-HM845B&amp;page=foru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s://www.google.pl/url?sa=i&amp;rct=j&amp;q=&amp;esrc=s&amp;source=images&amp;cd=&amp;ved=0ahUKEwj95arp54fOAhWDxxQKHcW2Ap4QjRwIBw&amp;url=http://www.zstil.zagan.pl/&amp;bvm=bv.127521224,bs.1,d.ZGg&amp;psig=AFQjCNFGs-vggM_fqW07cXRwOKX_ujTI4Q&amp;ust=146930222616498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til.zagan.pl/files/BanerUp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92"/>
          <a:stretch>
            <a:fillRect/>
          </a:stretch>
        </p:blipFill>
        <p:spPr bwMode="auto">
          <a:xfrm>
            <a:off x="214282" y="1357298"/>
            <a:ext cx="8745856" cy="407196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1438" y="1285860"/>
            <a:ext cx="9001156" cy="4214842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Szkolny Program Wspierania Zdolności i Talentów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„Lubuscy poszukiwacze talentów” </a:t>
            </a:r>
            <a:r>
              <a:rPr lang="pl-PL" b="1" dirty="0" smtClean="0"/>
              <a:t>2017- 2020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585789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opracowali: </a:t>
            </a:r>
            <a:r>
              <a:rPr lang="pl-PL" b="1" i="1" dirty="0" smtClean="0"/>
              <a:t>Agnieszka  Pisarczyk i Zdzisław Kapiński</a:t>
            </a:r>
            <a:endParaRPr lang="pl-PL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19766" t="25390" r="53331" b="19922"/>
          <a:stretch>
            <a:fillRect/>
          </a:stretch>
        </p:blipFill>
        <p:spPr bwMode="auto">
          <a:xfrm>
            <a:off x="4071934" y="3571876"/>
            <a:ext cx="1617040" cy="18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14282" y="1"/>
            <a:ext cx="7358114" cy="1285860"/>
          </a:xfrm>
        </p:spPr>
        <p:txBody>
          <a:bodyPr/>
          <a:lstStyle/>
          <a:p>
            <a:r>
              <a:rPr lang="pl-PL" b="1" u="sng" dirty="0" smtClean="0"/>
              <a:t>DZIAŁANIA W II SEMESTRZE</a:t>
            </a:r>
            <a:endParaRPr lang="pl-PL" u="sng" dirty="0"/>
          </a:p>
        </p:txBody>
      </p:sp>
      <p:sp>
        <p:nvSpPr>
          <p:cNvPr id="7" name="Prostokąt 6"/>
          <p:cNvSpPr/>
          <p:nvPr/>
        </p:nvSpPr>
        <p:spPr>
          <a:xfrm>
            <a:off x="428596" y="1285860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Przygotowanie uczniów klas  III i IV do:</a:t>
            </a:r>
          </a:p>
          <a:p>
            <a:pPr>
              <a:buFont typeface="Wingdings" pitchFamily="2" charset="2"/>
              <a:buChar char="Ø"/>
            </a:pPr>
            <a:r>
              <a:rPr lang="pl-PL" b="1" i="1" dirty="0" smtClean="0"/>
              <a:t>Ogólnopolskiej Olimpiady Elektrycznej i Elektronicznej w grupie mechatronicznej</a:t>
            </a:r>
          </a:p>
          <a:p>
            <a:pPr>
              <a:buFont typeface="Wingdings" pitchFamily="2" charset="2"/>
              <a:buChar char="Ø"/>
            </a:pPr>
            <a:r>
              <a:rPr lang="pl-PL" b="1" i="1" dirty="0" smtClean="0"/>
              <a:t>Międzywojewódzkiego  konkursu o Tytuł „SUPERTECHNIKA MECHATRONIKA”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b="1" dirty="0" smtClean="0"/>
              <a:t>ZAJĘCIA PRAKTYCZNE ROZWIJAJĄCE PASJE</a:t>
            </a:r>
          </a:p>
          <a:p>
            <a:r>
              <a:rPr lang="pl-PL" dirty="0" smtClean="0"/>
              <a:t>Chętni uczniowie klas I –III  będą wykonywali projekty w pracowni elektrotechniki i elektroniki oraz pracowni układów i systemów mechatronicznych składający się z trzech etapów: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/>
              <a:t>projekt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/>
              <a:t>montaż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/>
              <a:t>prezentacja z dokumentacją</a:t>
            </a:r>
            <a:endParaRPr lang="pl-PL" dirty="0"/>
          </a:p>
        </p:txBody>
      </p:sp>
      <p:pic>
        <p:nvPicPr>
          <p:cNvPr id="8" name="Obraz 7" descr="E:\zdjęcia mechatronik\DSC012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500694" y="4786322"/>
            <a:ext cx="3643306" cy="207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/>
          <a:srcRect l="35688" t="41992" r="20388" b="35547"/>
          <a:stretch>
            <a:fillRect/>
          </a:stretch>
        </p:blipFill>
        <p:spPr bwMode="auto">
          <a:xfrm>
            <a:off x="0" y="5214926"/>
            <a:ext cx="57150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a 8"/>
          <p:cNvGrpSpPr/>
          <p:nvPr/>
        </p:nvGrpSpPr>
        <p:grpSpPr>
          <a:xfrm>
            <a:off x="6357950" y="428604"/>
            <a:ext cx="2786050" cy="1214446"/>
            <a:chOff x="5929322" y="3143248"/>
            <a:chExt cx="3000396" cy="1357322"/>
          </a:xfrm>
        </p:grpSpPr>
        <p:pic>
          <p:nvPicPr>
            <p:cNvPr id="10" name="Obraz 9" descr="C:\Users\COMPAQ\AppData\Local\Microsoft\Windows\Temporary Internet Files\Content.Word\20161115_105659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13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747" t="39924" r="16500" b="9137"/>
            <a:stretch/>
          </p:blipFill>
          <p:spPr bwMode="auto">
            <a:xfrm rot="5400000">
              <a:off x="8036743" y="2893215"/>
              <a:ext cx="642942" cy="11430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1" name="Obraz 10" descr="C:\Users\COMPAQ\AppData\Local\Microsoft\Windows\Temporary Internet Files\Content.Word\20161115_105659.jpg"/>
            <p:cNvPicPr/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13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97" t="9361" r="81595" b="4043"/>
            <a:stretch/>
          </p:blipFill>
          <p:spPr bwMode="auto">
            <a:xfrm rot="5400000">
              <a:off x="7036595" y="2607479"/>
              <a:ext cx="785818" cy="30003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til.zagan.pl/files/BanerUp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92"/>
          <a:stretch>
            <a:fillRect/>
          </a:stretch>
        </p:blipFill>
        <p:spPr bwMode="auto">
          <a:xfrm>
            <a:off x="214282" y="1357298"/>
            <a:ext cx="8745856" cy="407196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1438" y="1285860"/>
            <a:ext cx="9001156" cy="4214842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714535"/>
          </a:xfrm>
        </p:spPr>
        <p:txBody>
          <a:bodyPr>
            <a:noAutofit/>
          </a:bodyPr>
          <a:lstStyle/>
          <a:p>
            <a:pPr algn="l"/>
            <a:r>
              <a:rPr lang="pl-PL" sz="3200" b="1" u="sng" dirty="0" smtClean="0"/>
              <a:t/>
            </a:r>
            <a:br>
              <a:rPr lang="pl-PL" sz="3200" b="1" u="sng" dirty="0" smtClean="0"/>
            </a:br>
            <a:r>
              <a:rPr lang="pl-PL" sz="3200" b="1" u="sng" dirty="0" smtClean="0"/>
              <a:t>CELE:</a:t>
            </a:r>
            <a:br>
              <a:rPr lang="pl-PL" sz="3200" b="1" u="sng" dirty="0" smtClean="0"/>
            </a:br>
            <a:r>
              <a:rPr lang="pl-PL" sz="2800" b="1" dirty="0" smtClean="0"/>
              <a:t>rozwijanie zainteresowań w sekcjach: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b="1" i="1" dirty="0" smtClean="0"/>
              <a:t>- muzyczno-wokalnej</a:t>
            </a:r>
            <a:br>
              <a:rPr lang="pl-PL" sz="2400" b="1" i="1" dirty="0" smtClean="0"/>
            </a:br>
            <a:r>
              <a:rPr lang="pl-PL" sz="2400" b="1" i="1" dirty="0" smtClean="0"/>
              <a:t>- plastycznej</a:t>
            </a:r>
            <a:br>
              <a:rPr lang="pl-PL" sz="2400" b="1" i="1" dirty="0" smtClean="0"/>
            </a:br>
            <a:r>
              <a:rPr lang="pl-PL" sz="2400" b="1" i="1" dirty="0" smtClean="0"/>
              <a:t>- </a:t>
            </a:r>
            <a:r>
              <a:rPr lang="pl-PL" sz="2400" b="1" i="1" dirty="0" err="1" smtClean="0"/>
              <a:t>teartralnej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r>
              <a:rPr lang="pl-PL" sz="2400" b="1" i="1" dirty="0" smtClean="0"/>
              <a:t>- fotograficznej.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u="sng" dirty="0" smtClean="0"/>
              <a:t/>
            </a:r>
            <a:br>
              <a:rPr lang="pl-PL" sz="3200" b="1" u="sng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17" name="Prostokąt 16"/>
          <p:cNvSpPr/>
          <p:nvPr/>
        </p:nvSpPr>
        <p:spPr>
          <a:xfrm>
            <a:off x="214282" y="285728"/>
            <a:ext cx="892971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 smtClean="0">
                <a:solidFill>
                  <a:schemeClr val="bg1"/>
                </a:solidFill>
              </a:rPr>
              <a:t>Wspieranie i rozwijanie uzdolnień artystycznych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24879">
            <a:off x="2648484" y="3827206"/>
            <a:ext cx="2658315" cy="147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2000" contrast="75000"/>
          </a:blip>
          <a:srcRect l="13263" t="17926" r="25872" b="9399"/>
          <a:stretch>
            <a:fillRect/>
          </a:stretch>
        </p:blipFill>
        <p:spPr bwMode="auto">
          <a:xfrm rot="5855013">
            <a:off x="6656202" y="2164391"/>
            <a:ext cx="2193742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 l="17020" t="16601" r="17642" b="11133"/>
          <a:stretch>
            <a:fillRect/>
          </a:stretch>
        </p:blipFill>
        <p:spPr bwMode="auto">
          <a:xfrm rot="313643">
            <a:off x="4943785" y="3967342"/>
            <a:ext cx="4092786" cy="25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0" name="Picture 12" descr="Znalezione obrazy dla zapytania plastyczna grafik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564" t="3445" r="7691" b="10433"/>
          <a:stretch>
            <a:fillRect/>
          </a:stretch>
        </p:blipFill>
        <p:spPr bwMode="auto">
          <a:xfrm>
            <a:off x="2143108" y="5072074"/>
            <a:ext cx="2500330" cy="1785926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9"/>
          <a:srcRect l="18704" t="13867" r="31881" b="10937"/>
          <a:stretch>
            <a:fillRect/>
          </a:stretch>
        </p:blipFill>
        <p:spPr bwMode="auto">
          <a:xfrm rot="21378413">
            <a:off x="428596" y="3857628"/>
            <a:ext cx="2516102" cy="215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343772" cy="857232"/>
          </a:xfrm>
        </p:spPr>
        <p:txBody>
          <a:bodyPr>
            <a:normAutofit/>
          </a:bodyPr>
          <a:lstStyle/>
          <a:p>
            <a:r>
              <a:rPr lang="pl-PL" sz="4000" b="1" u="sng" dirty="0" smtClean="0"/>
              <a:t>DZIAŁANIA W I SEMESTRZE</a:t>
            </a:r>
            <a:endParaRPr lang="pl-PL" sz="4000" b="1" u="sng" dirty="0"/>
          </a:p>
        </p:txBody>
      </p:sp>
      <p:sp>
        <p:nvSpPr>
          <p:cNvPr id="10" name="Prostokąt 9"/>
          <p:cNvSpPr/>
          <p:nvPr/>
        </p:nvSpPr>
        <p:spPr>
          <a:xfrm>
            <a:off x="500034" y="1214422"/>
            <a:ext cx="86439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/>
                <a:ea typeface="Calibri"/>
              </a:rPr>
              <a:t> Ankieta w klasach pierwszych „Ujawnij nam swój talent” 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/>
                <a:ea typeface="Calibri"/>
              </a:rPr>
              <a:t> Strona internetowa na </a:t>
            </a:r>
            <a:r>
              <a:rPr lang="pl-PL" sz="2000" dirty="0" err="1" smtClean="0">
                <a:latin typeface="Times New Roman"/>
                <a:ea typeface="Calibri"/>
              </a:rPr>
              <a:t>Facebook’u</a:t>
            </a:r>
            <a:r>
              <a:rPr lang="pl-PL" sz="2000" dirty="0" smtClean="0">
                <a:latin typeface="Times New Roman"/>
                <a:ea typeface="Calibri"/>
              </a:rPr>
              <a:t> - </a:t>
            </a:r>
            <a:r>
              <a:rPr lang="pl-PL" sz="2000" dirty="0" smtClean="0"/>
              <a:t>Założenie profilu „Pokaż nam swój talent”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/>
                <a:ea typeface="Calibri"/>
              </a:rPr>
              <a:t> Pokaz talentów „Pokaż nam co potrafisz”</a:t>
            </a:r>
          </a:p>
          <a:p>
            <a:pPr>
              <a:buFont typeface="Wingdings" pitchFamily="2" charset="2"/>
              <a:buChar char="Ø"/>
            </a:pPr>
            <a:endParaRPr lang="pl-PL" dirty="0" smtClean="0">
              <a:latin typeface="Times New Roman"/>
              <a:ea typeface="Calibri"/>
            </a:endParaRPr>
          </a:p>
        </p:txBody>
      </p:sp>
      <p:sp>
        <p:nvSpPr>
          <p:cNvPr id="14" name="Tytuł 4"/>
          <p:cNvSpPr txBox="1">
            <a:spLocks/>
          </p:cNvSpPr>
          <p:nvPr/>
        </p:nvSpPr>
        <p:spPr>
          <a:xfrm>
            <a:off x="285720" y="2714620"/>
            <a:ext cx="7343772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DZIAŁANIA W II SEMESTRZE</a:t>
            </a:r>
            <a:endParaRPr kumimoji="0" lang="pl-PL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00034" y="3643314"/>
            <a:ext cx="86439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 smtClean="0"/>
              <a:t>Zorganizowanie wystawy  fotograficznej dla uczniów uzdolnionych plastycznie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 Murale i graffiti  - Ozdabianie ścian w klasach i budynku szkoły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17020" t="16601" r="18741" b="10156"/>
          <a:stretch>
            <a:fillRect/>
          </a:stretch>
        </p:blipFill>
        <p:spPr bwMode="auto">
          <a:xfrm rot="381157">
            <a:off x="6367493" y="5122105"/>
            <a:ext cx="2499919" cy="16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 l="17020" t="13672" r="19290" b="10156"/>
          <a:stretch>
            <a:fillRect/>
          </a:stretch>
        </p:blipFill>
        <p:spPr bwMode="auto">
          <a:xfrm>
            <a:off x="3071802" y="4500570"/>
            <a:ext cx="350592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 l="17569" t="16601" r="19290" b="11133"/>
          <a:stretch>
            <a:fillRect/>
          </a:stretch>
        </p:blipFill>
        <p:spPr bwMode="auto">
          <a:xfrm>
            <a:off x="214282" y="4857760"/>
            <a:ext cx="27754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286808" cy="857232"/>
          </a:xfrm>
        </p:spPr>
        <p:txBody>
          <a:bodyPr>
            <a:normAutofit fontScale="90000"/>
          </a:bodyPr>
          <a:lstStyle/>
          <a:p>
            <a:r>
              <a:rPr lang="pl-PL" sz="3600" b="1" u="sng" dirty="0" smtClean="0"/>
              <a:t>DZIAŁANIA W ROKU SZKOLNYM 2017/2018</a:t>
            </a:r>
            <a:endParaRPr lang="pl-PL" sz="3600" b="1" u="sng" dirty="0"/>
          </a:p>
        </p:txBody>
      </p:sp>
      <p:sp>
        <p:nvSpPr>
          <p:cNvPr id="10" name="Prostokąt 9"/>
          <p:cNvSpPr/>
          <p:nvPr/>
        </p:nvSpPr>
        <p:spPr>
          <a:xfrm>
            <a:off x="357158" y="1428736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Nawiązanie współpracy z instytucjami: 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z wydziałem artystycznym na UZ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z Centrum Kultury w Żaganiu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ze Szkołą Muzyczną I </a:t>
            </a:r>
            <a:r>
              <a:rPr lang="pl-PL" i="1" dirty="0" err="1" smtClean="0"/>
              <a:t>i</a:t>
            </a:r>
            <a:r>
              <a:rPr lang="pl-PL" i="1" dirty="0" smtClean="0"/>
              <a:t> II stopnia w Żaganiu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ze studiem nagrań </a:t>
            </a:r>
            <a:r>
              <a:rPr lang="pl-PL" i="1" dirty="0" err="1" smtClean="0"/>
              <a:t>MuzArte</a:t>
            </a:r>
            <a:r>
              <a:rPr lang="pl-PL" i="1" dirty="0" smtClean="0"/>
              <a:t> w Żaganiu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z zakładem fotograficznym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z Teatrem Lubuskim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spotkania z ludźmi kultury i sztuki.</a:t>
            </a:r>
          </a:p>
          <a:p>
            <a:pPr>
              <a:buFontTx/>
              <a:buChar char="-"/>
            </a:pPr>
            <a:endParaRPr lang="pl-PL" dirty="0" smtClean="0">
              <a:latin typeface="Times New Roman"/>
              <a:ea typeface="Calibri"/>
            </a:endParaRPr>
          </a:p>
          <a:p>
            <a:r>
              <a:rPr lang="pl-PL" b="1" dirty="0" smtClean="0"/>
              <a:t>Konkursy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Organizacja Konkursu Piosenki Obcojęzycznej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Kuźnia Talentów</a:t>
            </a:r>
          </a:p>
          <a:p>
            <a:pPr>
              <a:buFont typeface="Wingdings" pitchFamily="2" charset="2"/>
              <a:buChar char="Ø"/>
            </a:pPr>
            <a:r>
              <a:rPr lang="pl-PL" i="1" dirty="0" smtClean="0"/>
              <a:t>  Kolędy i pastorałki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r>
              <a:rPr lang="pl-PL" b="1" dirty="0" smtClean="0"/>
              <a:t>Udział w międzynarodowym projekcie </a:t>
            </a:r>
            <a:r>
              <a:rPr lang="pl-PL" b="1" dirty="0" err="1" smtClean="0"/>
              <a:t>eTwinning</a:t>
            </a:r>
            <a:r>
              <a:rPr lang="pl-PL" b="1" dirty="0" smtClean="0"/>
              <a:t> </a:t>
            </a:r>
          </a:p>
          <a:p>
            <a:r>
              <a:rPr lang="pl-PL" i="1" dirty="0" smtClean="0"/>
              <a:t> „</a:t>
            </a:r>
            <a:r>
              <a:rPr lang="pl-PL" i="1" dirty="0" err="1" smtClean="0"/>
              <a:t>Singing</a:t>
            </a:r>
            <a:r>
              <a:rPr lang="pl-PL" i="1" dirty="0" smtClean="0"/>
              <a:t> and learning” </a:t>
            </a:r>
          </a:p>
          <a:p>
            <a:endParaRPr lang="pl-PL" dirty="0" smtClean="0"/>
          </a:p>
          <a:p>
            <a:endParaRPr lang="pl-PL" b="1" dirty="0" smtClean="0">
              <a:latin typeface="Times New Roman"/>
              <a:ea typeface="Calibri"/>
            </a:endParaRPr>
          </a:p>
          <a:p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5286380" y="2071678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Udział uczniów w warsztatach praktycznych, wykładach </a:t>
            </a:r>
            <a:endParaRPr lang="pl-P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5842" t="10937" r="24744" b="7031"/>
          <a:stretch>
            <a:fillRect/>
          </a:stretch>
        </p:blipFill>
        <p:spPr bwMode="auto">
          <a:xfrm rot="424317">
            <a:off x="6885881" y="3053252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 l="17569" t="13672" r="22584" b="32617"/>
          <a:stretch>
            <a:fillRect/>
          </a:stretch>
        </p:blipFill>
        <p:spPr bwMode="auto">
          <a:xfrm>
            <a:off x="5321418" y="4929174"/>
            <a:ext cx="38225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6064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l-PL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</a:t>
            </a:r>
          </a:p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endParaRPr lang="pl-PL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til.zagan.pl/files/BanerUp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92"/>
          <a:stretch>
            <a:fillRect/>
          </a:stretch>
        </p:blipFill>
        <p:spPr bwMode="auto">
          <a:xfrm>
            <a:off x="214282" y="1357298"/>
            <a:ext cx="8745856" cy="407196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1438" y="1285860"/>
            <a:ext cx="9001156" cy="4214842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Wspieranie i rozwijanie uzdolnień przedmiotowych uczniów           m.in. technicznych, artystycznych i sportowych.</a:t>
            </a:r>
            <a:endParaRPr lang="pl-PL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 główny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til.zagan.pl/files/BanerUp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92"/>
          <a:stretch>
            <a:fillRect/>
          </a:stretch>
        </p:blipFill>
        <p:spPr bwMode="auto">
          <a:xfrm>
            <a:off x="214282" y="1357298"/>
            <a:ext cx="8745856" cy="407196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1438" y="1285860"/>
            <a:ext cx="9001156" cy="4214842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Program będzie realizowany w okresie trzyletnim z możliwością modyfikacji w kolejnych latach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2800" b="1" dirty="0" smtClean="0"/>
              <a:t>Wdrożenie programu – rok szkolny 2017/2018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2800" b="1" dirty="0" smtClean="0"/>
              <a:t>Program zakłada możliwość ewaluacji po każdym roku szkolnym na każdym poziomie nauki. 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Jest ściśle związany z programem dydaktycznym i wychowawczym szkoły. </a:t>
            </a:r>
            <a:br>
              <a:rPr lang="pl-PL" sz="2800" b="1" dirty="0" smtClean="0"/>
            </a:br>
            <a:endParaRPr lang="pl-PL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Cele </a:t>
            </a:r>
            <a:r>
              <a:rPr lang="pl-PL" b="1" dirty="0" smtClean="0">
                <a:solidFill>
                  <a:schemeClr val="tx2"/>
                </a:solidFill>
              </a:rPr>
              <a:t>szczegółowe: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l-PL" b="1" dirty="0"/>
              <a:t>diagnozowanie szczególnych uzdolnień uczniów, </a:t>
            </a:r>
          </a:p>
          <a:p>
            <a:pPr lvl="0"/>
            <a:r>
              <a:rPr lang="pl-PL" b="1" dirty="0"/>
              <a:t>kształtowanie osobowości, rozwijanie zainteresowań i talentów młodzieży, </a:t>
            </a:r>
          </a:p>
          <a:p>
            <a:pPr lvl="0"/>
            <a:r>
              <a:rPr lang="pl-PL" b="1" dirty="0"/>
              <a:t>wzbudzanie wewnętrznej motywacji do zdobywania wiedzy i rozwijania różnorodnych zainteresowań,</a:t>
            </a:r>
          </a:p>
          <a:p>
            <a:pPr lvl="0"/>
            <a:r>
              <a:rPr lang="pl-PL" b="1" dirty="0" smtClean="0"/>
              <a:t>przygotowanie </a:t>
            </a:r>
            <a:r>
              <a:rPr lang="pl-PL" b="1" dirty="0"/>
              <a:t>uczniów do konkursów i olimpiad przedmiotowych, turniejów, zawodów sportowych</a:t>
            </a:r>
          </a:p>
          <a:p>
            <a:pPr lvl="0"/>
            <a:r>
              <a:rPr lang="pl-PL" b="1" dirty="0" smtClean="0"/>
              <a:t>stwarzanie </a:t>
            </a:r>
            <a:r>
              <a:rPr lang="pl-PL" b="1" dirty="0"/>
              <a:t>możliwości rozwoju zainteresowań uczniów, </a:t>
            </a:r>
          </a:p>
          <a:p>
            <a:pPr lvl="0"/>
            <a:r>
              <a:rPr lang="pl-PL" b="1" dirty="0"/>
              <a:t>pobudzanie aktywności umysłowej uczniów, wyobraźni, fantazji, </a:t>
            </a:r>
          </a:p>
          <a:p>
            <a:pPr lvl="0"/>
            <a:r>
              <a:rPr lang="pl-PL" b="1" dirty="0"/>
              <a:t>motywowanie uczniów do wykorzystania swoich uzdolnień w dalszej pracy, </a:t>
            </a:r>
          </a:p>
          <a:p>
            <a:pPr lvl="0"/>
            <a:r>
              <a:rPr lang="pl-PL" b="1" dirty="0"/>
              <a:t>przyzwyczajanie uczniów do samodzielnego rozwiązywania problemów, z wykorzystaniem posiadanej wiedzy, </a:t>
            </a:r>
          </a:p>
          <a:p>
            <a:pPr lvl="0"/>
            <a:r>
              <a:rPr lang="pl-PL" b="1" dirty="0" smtClean="0"/>
              <a:t>kształcenie </a:t>
            </a:r>
            <a:r>
              <a:rPr lang="pl-PL" b="1" dirty="0"/>
              <a:t>pomysłowości, krytycyzmu, szybkości podejmowania decyzji, </a:t>
            </a:r>
          </a:p>
          <a:p>
            <a:pPr lvl="0"/>
            <a:r>
              <a:rPr lang="pl-PL" b="1" dirty="0"/>
              <a:t>rozwijanie ciekawości poznawczej, twórczego działania i samodzielności, </a:t>
            </a:r>
          </a:p>
          <a:p>
            <a:pPr lvl="0"/>
            <a:r>
              <a:rPr lang="pl-PL" b="1" dirty="0"/>
              <a:t>doskonalenie form współpracy z rodzicami w zakresie wspierania rozwoju i talentów dzieci,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Program określa: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sz="3300" b="1" dirty="0" smtClean="0"/>
              <a:t>cel programu</a:t>
            </a:r>
          </a:p>
          <a:p>
            <a:pPr lvl="0"/>
            <a:r>
              <a:rPr lang="pl-PL" sz="3300" b="1" dirty="0" smtClean="0"/>
              <a:t>procedurę identyfikacji ucznia zdolnego</a:t>
            </a:r>
          </a:p>
          <a:p>
            <a:pPr lvl="0"/>
            <a:r>
              <a:rPr lang="pl-PL" sz="3300" b="1" dirty="0" smtClean="0"/>
              <a:t>zasady wdrażania programu </a:t>
            </a:r>
          </a:p>
          <a:p>
            <a:pPr lvl="0"/>
            <a:r>
              <a:rPr lang="pl-PL" sz="3300" b="1" dirty="0" smtClean="0"/>
              <a:t>podstawowe zadania dyrektora, koordynatora, nauczycieli, uczniów rodziców oraz obszary ich współpracy </a:t>
            </a:r>
          </a:p>
          <a:p>
            <a:pPr lvl="0"/>
            <a:r>
              <a:rPr lang="pl-PL" sz="3300" b="1" dirty="0" smtClean="0"/>
              <a:t>oczekiwane osiągnięcia w realizacji programu</a:t>
            </a:r>
          </a:p>
          <a:p>
            <a:pPr lvl="0"/>
            <a:r>
              <a:rPr lang="pl-PL" sz="3300" b="1" dirty="0" smtClean="0"/>
              <a:t>metody i formy pracy z uczniem zdolnym</a:t>
            </a:r>
          </a:p>
          <a:p>
            <a:pPr lvl="0"/>
            <a:r>
              <a:rPr lang="pl-PL" sz="3300" b="1" dirty="0" smtClean="0"/>
              <a:t>program zaplanowanych działań dla poszczególnych grup tematycznych</a:t>
            </a:r>
          </a:p>
          <a:p>
            <a:pPr lvl="0"/>
            <a:r>
              <a:rPr lang="pl-PL" sz="3300" b="1" dirty="0" smtClean="0"/>
              <a:t>etapy wdrażania programu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til.zagan.pl/files/BanerUp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92"/>
          <a:stretch>
            <a:fillRect/>
          </a:stretch>
        </p:blipFill>
        <p:spPr bwMode="auto">
          <a:xfrm>
            <a:off x="214282" y="1357298"/>
            <a:ext cx="8745856" cy="407196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1438" y="1285860"/>
            <a:ext cx="9001156" cy="4214842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Działania w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ZSTiL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00132" y="1428736"/>
            <a:ext cx="778671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Odkrywamy talenty i pasje w technikum mechatronicznym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428596" y="1671568"/>
            <a:ext cx="500066" cy="28575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00132" y="2506800"/>
            <a:ext cx="778671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 smtClean="0">
                <a:solidFill>
                  <a:schemeClr val="bg1"/>
                </a:solidFill>
              </a:rPr>
              <a:t>Wspieramy i rozwijamy uzdolnienia artystyczne uczniów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428596" y="2857496"/>
            <a:ext cx="500066" cy="28575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/>
          <p:cNvGrpSpPr/>
          <p:nvPr/>
        </p:nvGrpSpPr>
        <p:grpSpPr>
          <a:xfrm>
            <a:off x="285720" y="4357694"/>
            <a:ext cx="3429024" cy="1643050"/>
            <a:chOff x="4929190" y="5214950"/>
            <a:chExt cx="3429024" cy="1643050"/>
          </a:xfrm>
        </p:grpSpPr>
        <p:pic>
          <p:nvPicPr>
            <p:cNvPr id="15" name="Picture 2" descr="D:\szkoła\zdjęcia\pracownia elektrotechniki i mechatroniki\20170301_145500.jpg"/>
            <p:cNvPicPr>
              <a:picLocks noChangeAspect="1" noChangeArrowheads="1"/>
            </p:cNvPicPr>
            <p:nvPr/>
          </p:nvPicPr>
          <p:blipFill>
            <a:blip r:embed="rId4" cstate="print"/>
            <a:srcRect l="7485" t="29893" r="763" b="24079"/>
            <a:stretch>
              <a:fillRect/>
            </a:stretch>
          </p:blipFill>
          <p:spPr bwMode="auto">
            <a:xfrm>
              <a:off x="5286380" y="5702260"/>
              <a:ext cx="3071834" cy="1155740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6" name="Obraz 15" descr="C:\Users\Joanna\AppData\Local\Microsoft\Windows\INetCache\Content.Word\20161118_102522.jpg"/>
            <p:cNvPicPr/>
            <p:nvPr/>
          </p:nvPicPr>
          <p:blipFill>
            <a:blip r:embed="rId5" cstate="print"/>
            <a:srcRect l="69798" t="9470" r="3096" b="57279"/>
            <a:stretch>
              <a:fillRect/>
            </a:stretch>
          </p:blipFill>
          <p:spPr bwMode="auto">
            <a:xfrm rot="16200000">
              <a:off x="4877438" y="5266702"/>
              <a:ext cx="1289813" cy="1186309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</p:grpSp>
      <p:grpSp>
        <p:nvGrpSpPr>
          <p:cNvPr id="21" name="Grupa 20"/>
          <p:cNvGrpSpPr/>
          <p:nvPr/>
        </p:nvGrpSpPr>
        <p:grpSpPr>
          <a:xfrm>
            <a:off x="4214810" y="4280944"/>
            <a:ext cx="4214842" cy="2286552"/>
            <a:chOff x="4214810" y="4280944"/>
            <a:chExt cx="4214842" cy="2286552"/>
          </a:xfrm>
        </p:grpSpPr>
        <p:pic>
          <p:nvPicPr>
            <p:cNvPr id="7172" name="Picture 4" descr="Znalezione obrazy dla zapytania fotografia cyfrow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14810" y="4280944"/>
              <a:ext cx="4214842" cy="2286552"/>
            </a:xfrm>
            <a:prstGeom prst="rect">
              <a:avLst/>
            </a:prstGeom>
            <a:noFill/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/>
            <a:srcRect l="60432" t="15820" r="29136" b="67171"/>
            <a:stretch>
              <a:fillRect/>
            </a:stretch>
          </p:blipFill>
          <p:spPr bwMode="auto">
            <a:xfrm>
              <a:off x="6643702" y="5643578"/>
              <a:ext cx="85725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8"/>
            <a:srcRect l="14824" t="17579" r="47291" b="67773"/>
            <a:stretch>
              <a:fillRect/>
            </a:stretch>
          </p:blipFill>
          <p:spPr bwMode="auto">
            <a:xfrm>
              <a:off x="5715008" y="5143512"/>
              <a:ext cx="2528905" cy="54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stil.zagan.pl/files/BanerUp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92"/>
          <a:stretch>
            <a:fillRect/>
          </a:stretch>
        </p:blipFill>
        <p:spPr bwMode="auto">
          <a:xfrm>
            <a:off x="214282" y="1357298"/>
            <a:ext cx="8745856" cy="407196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1438" y="1285860"/>
            <a:ext cx="9001156" cy="4214842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5072097"/>
          </a:xfrm>
        </p:spPr>
        <p:txBody>
          <a:bodyPr>
            <a:noAutofit/>
          </a:bodyPr>
          <a:lstStyle/>
          <a:p>
            <a:pPr lvl="0"/>
            <a:r>
              <a:rPr lang="pl-PL" sz="2800" b="1" u="sng" dirty="0" smtClean="0"/>
              <a:t/>
            </a:r>
            <a:br>
              <a:rPr lang="pl-PL" sz="2800" b="1" u="sng" dirty="0" smtClean="0"/>
            </a:br>
            <a:r>
              <a:rPr lang="pl-PL" sz="2800" b="1" u="sng" dirty="0" smtClean="0"/>
              <a:t>CELE: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	</a:t>
            </a:r>
            <a:r>
              <a:rPr lang="pl-PL" sz="2400" b="1" dirty="0" smtClean="0"/>
              <a:t>Opanowanie nowych treści wykraczających poza podstawę programową dla danego etapu edukacji 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	Rozwijanie zdolności poprzez udział w  konkursach, olimpiadach technicznych, udział w projektach, wykonywanie dodatkowych zadań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12" name="Obraz 11" descr="E:\zdjęcia\DSC011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830532" cy="1643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 descr="D:\szkoła\zdjęcia\pracownia elektrotechniki i mechatroniki\20170307_124840.jpg"/>
          <p:cNvPicPr>
            <a:picLocks noChangeAspect="1" noChangeArrowheads="1"/>
          </p:cNvPicPr>
          <p:nvPr/>
        </p:nvPicPr>
        <p:blipFill>
          <a:blip r:embed="rId5" cstate="print"/>
          <a:srcRect l="9518" t="10153" r="8626" b="8626"/>
          <a:stretch>
            <a:fillRect/>
          </a:stretch>
        </p:blipFill>
        <p:spPr bwMode="auto">
          <a:xfrm>
            <a:off x="4429124" y="5000636"/>
            <a:ext cx="2214578" cy="164805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Obraz 9" descr="C:\Users\COMPAQ\AppData\Local\Temp\Rar$DRa0.727\IMG_20170420_1656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4" t="13134"/>
          <a:stretch>
            <a:fillRect/>
          </a:stretch>
        </p:blipFill>
        <p:spPr bwMode="auto">
          <a:xfrm>
            <a:off x="2428860" y="4429132"/>
            <a:ext cx="1785950" cy="221455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Prostokąt 16"/>
          <p:cNvSpPr/>
          <p:nvPr/>
        </p:nvSpPr>
        <p:spPr>
          <a:xfrm>
            <a:off x="214282" y="214290"/>
            <a:ext cx="8929718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Odkrywamy talenty i pasje w technikum mechatronicznym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/>
          <a:srcRect l="19766" t="25390" r="53331" b="19922"/>
          <a:stretch>
            <a:fillRect/>
          </a:stretch>
        </p:blipFill>
        <p:spPr bwMode="auto">
          <a:xfrm>
            <a:off x="6858538" y="4429132"/>
            <a:ext cx="2009949" cy="22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343772" cy="857232"/>
          </a:xfrm>
        </p:spPr>
        <p:txBody>
          <a:bodyPr/>
          <a:lstStyle/>
          <a:p>
            <a:r>
              <a:rPr lang="pl-PL" b="1" u="sng" dirty="0" smtClean="0"/>
              <a:t>DZIAŁANIA W I SEMESTRZE</a:t>
            </a:r>
            <a:endParaRPr lang="pl-PL" b="1" u="sng" dirty="0"/>
          </a:p>
        </p:txBody>
      </p:sp>
      <p:sp>
        <p:nvSpPr>
          <p:cNvPr id="7" name="Prostokąt 6"/>
          <p:cNvSpPr/>
          <p:nvPr/>
        </p:nvSpPr>
        <p:spPr>
          <a:xfrm>
            <a:off x="500034" y="1071546"/>
            <a:ext cx="82868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 </a:t>
            </a:r>
            <a:endParaRPr lang="pl-PL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Przygotowanie uczniów do etapu szkolnego</a:t>
            </a:r>
          </a:p>
          <a:p>
            <a:pPr lvl="1">
              <a:buFont typeface="Wingdings" pitchFamily="2" charset="2"/>
              <a:buChar char="Ø"/>
            </a:pPr>
            <a:r>
              <a:rPr lang="pl-PL" sz="2000" b="1" dirty="0" smtClean="0"/>
              <a:t>olimpiady OWT </a:t>
            </a:r>
            <a:r>
              <a:rPr lang="pl-PL" sz="2000" dirty="0" smtClean="0"/>
              <a:t>–październik</a:t>
            </a:r>
          </a:p>
          <a:p>
            <a:pPr lvl="1">
              <a:buFont typeface="Wingdings" pitchFamily="2" charset="2"/>
              <a:buChar char="Ø"/>
            </a:pPr>
            <a:r>
              <a:rPr lang="pl-PL" sz="2000" b="1" dirty="0" smtClean="0"/>
              <a:t>olimpiady </a:t>
            </a:r>
            <a:r>
              <a:rPr lang="pl-PL" sz="2000" b="1" dirty="0" err="1" smtClean="0"/>
              <a:t>OOEiE</a:t>
            </a:r>
            <a:r>
              <a:rPr lang="pl-PL" sz="2000" b="1" dirty="0" smtClean="0"/>
              <a:t> „EUROELEKTRA” </a:t>
            </a:r>
            <a:r>
              <a:rPr lang="pl-PL" sz="2000" dirty="0" smtClean="0"/>
              <a:t>–listopad</a:t>
            </a:r>
          </a:p>
          <a:p>
            <a:pPr lvl="1">
              <a:buFont typeface="Wingdings" pitchFamily="2" charset="2"/>
              <a:buChar char="Ø"/>
            </a:pPr>
            <a:r>
              <a:rPr lang="pl-PL" sz="2000" b="1" dirty="0" smtClean="0"/>
              <a:t>konkursu „Elektron” </a:t>
            </a:r>
            <a:r>
              <a:rPr lang="pl-PL" sz="2000" dirty="0" smtClean="0"/>
              <a:t>–grudzień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Przygotowanie zakwalifikowanych uczniów do etapów okręgowych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35688" t="41016" r="17642" b="36523"/>
          <a:stretch>
            <a:fillRect/>
          </a:stretch>
        </p:blipFill>
        <p:spPr bwMode="auto">
          <a:xfrm>
            <a:off x="285720" y="4714884"/>
            <a:ext cx="6336151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Znalezione obrazy dla zapytania mechatron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350" y="5214950"/>
            <a:ext cx="2052607" cy="16430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0" name="Grupa 9"/>
          <p:cNvGrpSpPr/>
          <p:nvPr/>
        </p:nvGrpSpPr>
        <p:grpSpPr>
          <a:xfrm>
            <a:off x="5929322" y="3143248"/>
            <a:ext cx="3000396" cy="1357322"/>
            <a:chOff x="5929322" y="3143248"/>
            <a:chExt cx="3000396" cy="1357322"/>
          </a:xfrm>
        </p:grpSpPr>
        <p:pic>
          <p:nvPicPr>
            <p:cNvPr id="9" name="Obraz 8" descr="C:\Users\COMPAQ\AppData\Local\Microsoft\Windows\Temporary Internet Files\Content.Word\20161115_105659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13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747" t="39924" r="16500" b="9137"/>
            <a:stretch/>
          </p:blipFill>
          <p:spPr bwMode="auto">
            <a:xfrm rot="5400000">
              <a:off x="8036743" y="2893215"/>
              <a:ext cx="642942" cy="11430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8" name="Obraz 7" descr="C:\Users\COMPAQ\AppData\Local\Microsoft\Windows\Temporary Internet Files\Content.Word\20161115_105659.jpg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13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97" t="9361" r="81595" b="4043"/>
            <a:stretch/>
          </p:blipFill>
          <p:spPr bwMode="auto">
            <a:xfrm rot="5400000">
              <a:off x="7036595" y="2607479"/>
              <a:ext cx="785818" cy="30003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:\Users\E3\Desktop\1kv i dyplom\zaświadczenia str.1.jpg"/>
          <p:cNvPicPr/>
          <p:nvPr/>
        </p:nvPicPr>
        <p:blipFill>
          <a:blip r:embed="rId2" cstate="print"/>
          <a:srcRect l="33175" t="25100" b="37450"/>
          <a:stretch>
            <a:fillRect/>
          </a:stretch>
        </p:blipFill>
        <p:spPr bwMode="auto">
          <a:xfrm rot="21348161">
            <a:off x="6984568" y="3923672"/>
            <a:ext cx="1867418" cy="17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28596" y="214291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 smtClean="0"/>
              <a:t>Praca na lekcji i w domu - </a:t>
            </a:r>
            <a:r>
              <a:rPr lang="pl-PL" dirty="0" smtClean="0"/>
              <a:t>zróżnicowane prace domowe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Uczeń ma możliwość wyboru zadania z grupy: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 Zadań obliczeniowych,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Referatu, prezentacji z obejrzanego filmu tematycznego, 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Referatu z zagadnienia tematycznego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Zadania praktycznego w pracowni „mechatronicznej”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PROJEKTY</a:t>
            </a:r>
          </a:p>
          <a:p>
            <a:pPr>
              <a:buNone/>
            </a:pPr>
            <a:r>
              <a:rPr lang="pl-PL" dirty="0" smtClean="0"/>
              <a:t>W celu dbałość o kształcenie kompetencji kluczowych uczniowie klas III będą brali udział w projektach: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Programming of Siemens PLC </a:t>
            </a:r>
            <a:r>
              <a:rPr lang="en-US" i="1" dirty="0" err="1" smtClean="0"/>
              <a:t>Controllres</a:t>
            </a:r>
            <a:r>
              <a:rPr lang="en-US" i="1" dirty="0" smtClean="0"/>
              <a:t> </a:t>
            </a:r>
            <a:r>
              <a:rPr lang="en-US" i="1" dirty="0" err="1" smtClean="0"/>
              <a:t>adn</a:t>
            </a:r>
            <a:r>
              <a:rPr lang="en-US" i="1" dirty="0" smtClean="0"/>
              <a:t> HMI - </a:t>
            </a:r>
            <a:r>
              <a:rPr lang="en-US" i="1" dirty="0" err="1" smtClean="0"/>
              <a:t>koło</a:t>
            </a:r>
            <a:r>
              <a:rPr lang="en-US" i="1" dirty="0" smtClean="0"/>
              <a:t> </a:t>
            </a:r>
            <a:r>
              <a:rPr lang="en-US" i="1" dirty="0" err="1" smtClean="0"/>
              <a:t>naukowe</a:t>
            </a:r>
            <a:r>
              <a:rPr lang="pl-PL" i="1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Układy mechatroniczne - analiza i sterowanie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Kurs elektroenergetyczny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Operator wózków widłowych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Kurs prawa jazdy </a:t>
            </a:r>
          </a:p>
          <a:p>
            <a:pPr lvl="1">
              <a:buFont typeface="Wingdings" pitchFamily="2" charset="2"/>
              <a:buChar char="Ø"/>
            </a:pPr>
            <a:r>
              <a:rPr lang="pl-PL" i="1" dirty="0" smtClean="0"/>
              <a:t>Praktyka zawodowa – 1 m-c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8618">
            <a:off x="6634302" y="901609"/>
            <a:ext cx="2130214" cy="16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E3\Downloads\20170308_171255.jpg"/>
          <p:cNvPicPr/>
          <p:nvPr/>
        </p:nvPicPr>
        <p:blipFill>
          <a:blip r:embed="rId4" cstate="print"/>
          <a:srcRect t="21412"/>
          <a:stretch>
            <a:fillRect/>
          </a:stretch>
        </p:blipFill>
        <p:spPr bwMode="auto">
          <a:xfrm>
            <a:off x="4357686" y="5000636"/>
            <a:ext cx="2744355" cy="15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523</Words>
  <Application>Microsoft Office PowerPoint</Application>
  <PresentationFormat>Pokaz na ekranie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Szkolny Program Wspierania Zdolności i Talentów „Lubuscy poszukiwacze talentów” 2017- 2020</vt:lpstr>
      <vt:lpstr>Wspieranie i rozwijanie uzdolnień przedmiotowych uczniów           m.in. technicznych, artystycznych i sportowych.</vt:lpstr>
      <vt:lpstr>Program będzie realizowany w okresie trzyletnim z możliwością modyfikacji w kolejnych latach   Wdrożenie programu – rok szkolny 2017/2018   Program zakłada możliwość ewaluacji po każdym roku szkolnym na każdym poziomie nauki.   Jest ściśle związany z programem dydaktycznym i wychowawczym szkoły.  </vt:lpstr>
      <vt:lpstr>Cele szczegółowe: </vt:lpstr>
      <vt:lpstr>Program określa:</vt:lpstr>
      <vt:lpstr>Slajd 6</vt:lpstr>
      <vt:lpstr> CELE:  Opanowanie nowych treści wykraczających poza podstawę programową dla danego etapu edukacji    Rozwijanie zdolności poprzez udział w  konkursach, olimpiadach technicznych, udział w projektach, wykonywanie dodatkowych zadań </vt:lpstr>
      <vt:lpstr>DZIAŁANIA W I SEMESTRZE</vt:lpstr>
      <vt:lpstr>Slajd 9</vt:lpstr>
      <vt:lpstr>DZIAŁANIA W II SEMESTRZE</vt:lpstr>
      <vt:lpstr> CELE: rozwijanie zainteresowań w sekcjach: - muzyczno-wokalnej - plastycznej - teartralnej - fotograficznej.     </vt:lpstr>
      <vt:lpstr>DZIAŁANIA W I SEMESTRZE</vt:lpstr>
      <vt:lpstr>DZIAŁANIA W ROKU SZKOLNYM 2017/2018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Program Wspierania Zdolności i Talentów „Lubuscy poszukiwacze talentów” 2017- 2020</dc:title>
  <dc:creator>E3</dc:creator>
  <cp:lastModifiedBy>E3</cp:lastModifiedBy>
  <cp:revision>41</cp:revision>
  <dcterms:created xsi:type="dcterms:W3CDTF">2017-06-15T21:54:39Z</dcterms:created>
  <dcterms:modified xsi:type="dcterms:W3CDTF">2017-09-18T05:45:45Z</dcterms:modified>
</cp:coreProperties>
</file>