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Montserrat" panose="020B0604020202020204" charset="0"/>
      <p:regular r:id="rId16"/>
      <p:bold r:id="rId17"/>
    </p:embeddedFont>
    <p:embeddedFont>
      <p:font typeface="Oswald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54" d="100"/>
          <a:sy n="154" d="100"/>
        </p:scale>
        <p:origin x="366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51323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99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4320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22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77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3930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962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4286250" y="0"/>
            <a:ext cx="723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" name="Shape 10"/>
          <p:cNvSpPr/>
          <p:nvPr/>
        </p:nvSpPr>
        <p:spPr>
          <a:xfrm>
            <a:off x="4358475" y="0"/>
            <a:ext cx="3853199" cy="5143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799"/>
          </a:xfrm>
          <a:prstGeom prst="rect">
            <a:avLst/>
          </a:prstGeom>
          <a:solidFill>
            <a:schemeClr val="dk2"/>
          </a:solidFill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311700" y="999925"/>
            <a:ext cx="8520599" cy="2146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bg>
      <p:bgPr>
        <a:solidFill>
          <a:schemeClr val="accent5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5400000">
            <a:off x="4550700" y="-498599"/>
            <a:ext cx="42600" cy="8455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pPr>
                <a:spcBef>
                  <a:spcPts val="0"/>
                </a:spcBef>
                <a:buNone/>
              </a:pPr>
              <a:t>‹#›</a:t>
            </a:fld>
            <a:endParaRPr lang="p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599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899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899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pPr>
                <a:spcBef>
                  <a:spcPts val="0"/>
                </a:spcBef>
                <a:buNone/>
              </a:pPr>
              <a:t>‹#›</a:t>
            </a:fld>
            <a:endParaRPr lang="pl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199" cy="1786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l"/>
              <a:pPr>
                <a:spcBef>
                  <a:spcPts val="0"/>
                </a:spcBef>
                <a:buNone/>
              </a:pPr>
              <a:t>‹#›</a:t>
            </a:fld>
            <a:endParaRPr lang="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599" cy="33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pl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pPr algn="r">
                <a:spcBef>
                  <a:spcPts val="0"/>
                </a:spcBef>
                <a:buNone/>
              </a:pPr>
              <a:t>‹#›</a:t>
            </a:fld>
            <a:endParaRPr lang="pl" sz="1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51520" y="339502"/>
            <a:ext cx="8455500" cy="21468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l" dirty="0">
                <a:solidFill>
                  <a:srgbClr val="C00000"/>
                </a:solidFill>
              </a:rPr>
              <a:t>OKTOBERFEST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568281"/>
            <a:ext cx="6286500" cy="25431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8998" y="209058"/>
            <a:ext cx="6617257" cy="2002652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Mann schenkt lokale Bierarten z.B. : </a:t>
            </a:r>
            <a:r>
              <a:rPr lang="pl-PL" sz="2400" dirty="0" smtClean="0"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</a:rPr>
              <a:t>Paulaner</a:t>
            </a:r>
            <a:r>
              <a:rPr lang="en-US" sz="2400" dirty="0" smtClean="0">
                <a:latin typeface="Calibri" panose="020F0502020204030204" pitchFamily="34" charset="0"/>
              </a:rPr>
              <a:t>, </a:t>
            </a:r>
            <a:r>
              <a:rPr lang="en-US" sz="2400" b="1" dirty="0" err="1" smtClean="0">
                <a:latin typeface="Calibri" panose="020F0502020204030204" pitchFamily="34" charset="0"/>
              </a:rPr>
              <a:t>Franziskaner</a:t>
            </a:r>
            <a:r>
              <a:rPr lang="pl-PL" sz="2400" dirty="0" smtClean="0">
                <a:latin typeface="Calibri" panose="020F0502020204030204" pitchFamily="34" charset="0"/>
              </a:rPr>
              <a:t>,</a:t>
            </a:r>
            <a:r>
              <a:rPr lang="en-US" sz="2400" dirty="0" smtClean="0">
                <a:latin typeface="Calibri" panose="020F0502020204030204" pitchFamily="34" charset="0"/>
              </a:rPr>
              <a:t> </a:t>
            </a:r>
            <a:r>
              <a:rPr lang="en-US" sz="2400" b="1" dirty="0" err="1" smtClean="0">
                <a:latin typeface="Calibri" panose="020F0502020204030204" pitchFamily="34" charset="0"/>
              </a:rPr>
              <a:t>Augustiner</a:t>
            </a:r>
            <a:r>
              <a:rPr lang="en-US" sz="2400" dirty="0" smtClean="0">
                <a:latin typeface="Calibri" panose="020F0502020204030204" pitchFamily="34" charset="0"/>
              </a:rPr>
              <a:t>, </a:t>
            </a:r>
            <a:r>
              <a:rPr lang="en-US" sz="2400" b="1" dirty="0" err="1" smtClean="0">
                <a:latin typeface="Calibri" panose="020F0502020204030204" pitchFamily="34" charset="0"/>
              </a:rPr>
              <a:t>Löwenbräu</a:t>
            </a:r>
            <a:r>
              <a:rPr lang="pl-PL" sz="2400" dirty="0" smtClean="0">
                <a:latin typeface="Calibri" panose="020F0502020204030204" pitchFamily="34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Hacker-</a:t>
            </a:r>
            <a:r>
              <a:rPr lang="en-US" sz="2400" dirty="0" err="1" smtClean="0">
                <a:latin typeface="Calibri" panose="020F0502020204030204" pitchFamily="34" charset="0"/>
              </a:rPr>
              <a:t>Pschorr</a:t>
            </a:r>
            <a:r>
              <a:rPr lang="en-US" sz="2400" dirty="0" smtClean="0">
                <a:latin typeface="Calibri" panose="020F0502020204030204" pitchFamily="34" charset="0"/>
              </a:rPr>
              <a:t>,</a:t>
            </a:r>
            <a:r>
              <a:rPr lang="pl-PL" sz="2400" dirty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die seit 16.</a:t>
            </a:r>
            <a:r>
              <a:rPr lang="pl-PL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Jahrhundert</a:t>
            </a:r>
            <a:r>
              <a:rPr lang="en-US" sz="2400" dirty="0" smtClean="0">
                <a:latin typeface="Calibri" panose="020F0502020204030204" pitchFamily="34" charset="0"/>
              </a:rPr>
              <a:t> gemäß dem Reinheistgebot gebraut werden. </a:t>
            </a:r>
            <a:endParaRPr lang="pl-PL" sz="2400" dirty="0" smtClean="0"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13" name="Obraz 12" descr="hwb_g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90972"/>
            <a:ext cx="2088232" cy="417646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139702"/>
            <a:ext cx="4320480" cy="272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3358" y="147856"/>
            <a:ext cx="4974706" cy="25551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800" dirty="0" err="1">
                <a:latin typeface="Calibri" panose="020F0502020204030204" pitchFamily="34" charset="0"/>
              </a:rPr>
              <a:t>Andere</a:t>
            </a:r>
            <a:r>
              <a:rPr lang="pl-PL" sz="2800" dirty="0">
                <a:latin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</a:rPr>
              <a:t>Spezialitäten</a:t>
            </a:r>
            <a:r>
              <a:rPr lang="pl-PL" sz="2800" dirty="0">
                <a:latin typeface="Calibri" panose="020F0502020204030204" pitchFamily="34" charset="0"/>
              </a:rPr>
              <a:t> </a:t>
            </a:r>
            <a:r>
              <a:rPr lang="pl-PL" sz="2800" dirty="0" err="1">
                <a:latin typeface="Calibri" panose="020F0502020204030204" pitchFamily="34" charset="0"/>
              </a:rPr>
              <a:t>aus</a:t>
            </a:r>
            <a:r>
              <a:rPr lang="pl-PL" sz="2800" dirty="0">
                <a:latin typeface="Calibri" panose="020F0502020204030204" pitchFamily="34" charset="0"/>
              </a:rPr>
              <a:t> Bayern</a:t>
            </a:r>
            <a:r>
              <a:rPr lang="pl-PL" sz="2800" dirty="0" smtClean="0">
                <a:latin typeface="Calibri" panose="020F0502020204030204" pitchFamily="34" charset="0"/>
              </a:rPr>
              <a:t>: </a:t>
            </a:r>
            <a:r>
              <a:rPr lang="pl-PL" sz="2800" b="1" dirty="0" err="1" smtClean="0">
                <a:latin typeface="Calibri" panose="020F0502020204030204" pitchFamily="34" charset="0"/>
              </a:rPr>
              <a:t>Braze</a:t>
            </a:r>
            <a:r>
              <a:rPr lang="pl-PL" sz="2800" dirty="0" smtClean="0">
                <a:latin typeface="Calibri" panose="020F0502020204030204" pitchFamily="34" charset="0"/>
              </a:rPr>
              <a:t> (precel)</a:t>
            </a:r>
            <a:r>
              <a:rPr lang="pl-PL" sz="2800" dirty="0">
                <a:latin typeface="Calibri" panose="020F0502020204030204" pitchFamily="34" charset="0"/>
              </a:rPr>
              <a:t> </a:t>
            </a:r>
            <a:r>
              <a:rPr lang="pl-PL" sz="2800" dirty="0" smtClean="0">
                <a:latin typeface="Calibri" panose="020F0502020204030204" pitchFamily="34" charset="0"/>
              </a:rPr>
              <a:t>mit </a:t>
            </a:r>
            <a:r>
              <a:rPr lang="pl-PL" sz="2800" b="1" dirty="0" err="1" smtClean="0">
                <a:latin typeface="Calibri" panose="020F0502020204030204" pitchFamily="34" charset="0"/>
              </a:rPr>
              <a:t>Weißwurst</a:t>
            </a:r>
            <a:r>
              <a:rPr lang="pl-PL" sz="2800" b="1" dirty="0" smtClean="0">
                <a:latin typeface="Calibri" panose="020F0502020204030204" pitchFamily="34" charset="0"/>
              </a:rPr>
              <a:t>,</a:t>
            </a:r>
            <a:r>
              <a:rPr lang="pl-PL" sz="2800" dirty="0" smtClean="0">
                <a:latin typeface="Calibri" panose="020F0502020204030204" pitchFamily="34" charset="0"/>
              </a:rPr>
              <a:t>  </a:t>
            </a:r>
            <a:r>
              <a:rPr lang="pl-PL" sz="2800" b="1" dirty="0" err="1" smtClean="0">
                <a:latin typeface="Calibri" panose="020F0502020204030204" pitchFamily="34" charset="0"/>
              </a:rPr>
              <a:t>Schweinebraten</a:t>
            </a:r>
            <a:r>
              <a:rPr lang="pl-PL" sz="2800" dirty="0" smtClean="0">
                <a:latin typeface="Calibri" panose="020F0502020204030204" pitchFamily="34" charset="0"/>
              </a:rPr>
              <a:t> mit </a:t>
            </a:r>
            <a:r>
              <a:rPr lang="pl-PL" sz="2800" dirty="0" err="1" smtClean="0">
                <a:latin typeface="Calibri" panose="020F0502020204030204" pitchFamily="34" charset="0"/>
              </a:rPr>
              <a:t>Knödel</a:t>
            </a:r>
            <a:r>
              <a:rPr lang="pl-PL" sz="2800" dirty="0" smtClean="0">
                <a:latin typeface="Calibri" panose="020F0502020204030204" pitchFamily="34" charset="0"/>
              </a:rPr>
              <a:t> (knedle) </a:t>
            </a:r>
            <a:r>
              <a:rPr lang="pl-PL" sz="2800" dirty="0" err="1" smtClean="0">
                <a:latin typeface="Calibri" panose="020F0502020204030204" pitchFamily="34" charset="0"/>
              </a:rPr>
              <a:t>und</a:t>
            </a:r>
            <a:r>
              <a:rPr lang="pl-PL" sz="2800" dirty="0" smtClean="0"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latin typeface="Calibri" panose="020F0502020204030204" pitchFamily="34" charset="0"/>
              </a:rPr>
              <a:t>süße</a:t>
            </a:r>
            <a:r>
              <a:rPr lang="pl-PL" sz="2800" dirty="0">
                <a:latin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</a:rPr>
              <a:t>Lebkuchenherz</a:t>
            </a:r>
            <a:r>
              <a:rPr lang="pl-PL" sz="2800" b="1" dirty="0" smtClean="0">
                <a:latin typeface="Calibri" panose="020F0502020204030204" pitchFamily="34" charset="0"/>
              </a:rPr>
              <a:t>en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pl-PL" sz="2800" dirty="0" smtClean="0">
                <a:latin typeface="Calibri" panose="020F0502020204030204" pitchFamily="34" charset="0"/>
              </a:rPr>
              <a:t>(piernikowe serca)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316416" y="1779662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940152" y="4155926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44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652120" y="1779662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48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631000" y="2702992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94" y="278645"/>
            <a:ext cx="3558676" cy="204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63" y="2648257"/>
            <a:ext cx="3386898" cy="226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760" y="2578952"/>
            <a:ext cx="3709359" cy="22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7" y="123479"/>
            <a:ext cx="4104456" cy="648071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Die Tracht der Region: </a:t>
            </a:r>
            <a:r>
              <a:rPr lang="pl-PL" dirty="0" smtClean="0">
                <a:latin typeface="Calibri" panose="020F0502020204030204" pitchFamily="34" charset="0"/>
              </a:rPr>
              <a:t/>
            </a:r>
            <a:br>
              <a:rPr lang="pl-PL" dirty="0" smtClean="0">
                <a:latin typeface="Calibri" panose="020F0502020204030204" pitchFamily="34" charset="0"/>
              </a:rPr>
            </a:br>
            <a:endParaRPr lang="pl-PL" dirty="0">
              <a:latin typeface="Calibri" panose="020F0502020204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7504" y="699542"/>
            <a:ext cx="3684236" cy="3334800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Männer tragen </a:t>
            </a:r>
            <a:r>
              <a:rPr lang="en-US" sz="2400" b="1" dirty="0" smtClean="0">
                <a:latin typeface="Calibri" panose="020F0502020204030204" pitchFamily="34" charset="0"/>
              </a:rPr>
              <a:t>Lederhose</a:t>
            </a:r>
            <a:r>
              <a:rPr lang="en-US" sz="2400" dirty="0" smtClean="0">
                <a:latin typeface="Calibri" panose="020F0502020204030204" pitchFamily="34" charset="0"/>
              </a:rPr>
              <a:t>, dazu </a:t>
            </a:r>
            <a:r>
              <a:rPr lang="en-US" sz="2400" b="1" dirty="0" err="1" smtClean="0">
                <a:latin typeface="Calibri" panose="020F0502020204030204" pitchFamily="34" charset="0"/>
              </a:rPr>
              <a:t>Lofler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(getry) </a:t>
            </a:r>
            <a:r>
              <a:rPr lang="en-US" sz="2400" dirty="0" smtClean="0">
                <a:latin typeface="Calibri" panose="020F0502020204030204" pitchFamily="34" charset="0"/>
              </a:rPr>
              <a:t>und einen Trachthut</a:t>
            </a:r>
            <a:r>
              <a:rPr lang="pl-PL" sz="2400" dirty="0" smtClean="0">
                <a:latin typeface="Calibri" panose="020F0502020204030204" pitchFamily="34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Frauen ziehen bunte Kleider  an, das nennt man – </a:t>
            </a:r>
            <a:r>
              <a:rPr lang="en-US" sz="2400" b="1" dirty="0" smtClean="0">
                <a:latin typeface="Calibri" panose="020F0502020204030204" pitchFamily="34" charset="0"/>
              </a:rPr>
              <a:t>Dirndl</a:t>
            </a:r>
            <a:r>
              <a:rPr lang="pl-PL" sz="2400" dirty="0" smtClean="0">
                <a:latin typeface="Calibri" panose="020F0502020204030204" pitchFamily="34" charset="0"/>
              </a:rPr>
              <a:t/>
            </a:r>
            <a:br>
              <a:rPr lang="pl-PL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Das bekannte Ziermuster auf den Kleidern und das Symbol der Alpen ist </a:t>
            </a:r>
            <a:r>
              <a:rPr lang="en-US" sz="2400" b="1" dirty="0" err="1" smtClean="0">
                <a:latin typeface="Calibri" panose="020F0502020204030204" pitchFamily="34" charset="0"/>
              </a:rPr>
              <a:t>Edelweiß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(szarotka alpejska)</a:t>
            </a:r>
          </a:p>
          <a:p>
            <a:endParaRPr lang="pl-PL" dirty="0"/>
          </a:p>
        </p:txBody>
      </p:sp>
      <p:pic>
        <p:nvPicPr>
          <p:cNvPr id="6" name="Obraz 5" descr="to-szarotka-tatrzanska.jpg"/>
          <p:cNvPicPr>
            <a:picLocks noChangeAspect="1"/>
          </p:cNvPicPr>
          <p:nvPr/>
        </p:nvPicPr>
        <p:blipFill>
          <a:blip r:embed="rId2"/>
          <a:srcRect l="14651" r="12094" b="9767"/>
          <a:stretch>
            <a:fillRect/>
          </a:stretch>
        </p:blipFill>
        <p:spPr>
          <a:xfrm>
            <a:off x="6588224" y="2715766"/>
            <a:ext cx="2326848" cy="2149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39502"/>
            <a:ext cx="2760754" cy="3956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599" cy="3782909"/>
          </a:xfrm>
        </p:spPr>
        <p:txBody>
          <a:bodyPr/>
          <a:lstStyle/>
          <a:p>
            <a:pPr algn="ctr"/>
            <a:r>
              <a:rPr lang="pl-PL" sz="6600" dirty="0" smtClean="0"/>
              <a:t/>
            </a:r>
            <a:br>
              <a:rPr lang="pl-PL" sz="6600" dirty="0" smtClean="0"/>
            </a:br>
            <a:r>
              <a:rPr lang="pl-PL" sz="6600" dirty="0" smtClean="0">
                <a:latin typeface="Calibri" panose="020F0502020204030204" pitchFamily="34" charset="0"/>
              </a:rPr>
              <a:t>Vielen Dank</a:t>
            </a:r>
            <a:endParaRPr lang="pl-PL" sz="6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pl" sz="4400" b="1" dirty="0" smtClean="0">
                <a:latin typeface="Calibri" panose="020F0502020204030204" pitchFamily="34" charset="0"/>
                <a:ea typeface="Arial"/>
                <a:cs typeface="Arial"/>
                <a:sym typeface="Arial"/>
              </a:rPr>
              <a:t>BAYERN</a:t>
            </a:r>
            <a:endParaRPr lang="pl" sz="4400" b="1" dirty="0"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0" y="843558"/>
            <a:ext cx="6323658" cy="10801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Die Geschichte des Oktoberfestes ist mit </a:t>
            </a:r>
            <a:r>
              <a:rPr lang="en-US" sz="2400" b="1" dirty="0" smtClean="0">
                <a:latin typeface="Calibri" panose="020F0502020204030204" pitchFamily="34" charset="0"/>
              </a:rPr>
              <a:t>Bayern</a:t>
            </a:r>
            <a:r>
              <a:rPr lang="en-US" sz="2400" dirty="0" smtClean="0">
                <a:latin typeface="Calibri" panose="020F0502020204030204" pitchFamily="34" charset="0"/>
              </a:rPr>
              <a:t>, einem deutschen Bundesland verbunden. </a:t>
            </a:r>
            <a:endParaRPr lang="pl-PL" sz="2400" dirty="0" smtClean="0">
              <a:latin typeface="Calibri" panose="020F050202020403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pl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Obraz 4" descr="Germany_Laender_Bayer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53" y="261593"/>
            <a:ext cx="2892147" cy="3939902"/>
          </a:xfrm>
          <a:prstGeom prst="rect">
            <a:avLst/>
          </a:prstGeom>
        </p:spPr>
      </p:pic>
      <p:pic>
        <p:nvPicPr>
          <p:cNvPr id="6" name="Obraz 5" descr="1000px-Flag_of_Bavaria_(lozengy)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5" y="2105683"/>
            <a:ext cx="2966104" cy="1779662"/>
          </a:xfrm>
          <a:prstGeom prst="rect">
            <a:avLst/>
          </a:prstGeom>
        </p:spPr>
      </p:pic>
      <p:pic>
        <p:nvPicPr>
          <p:cNvPr id="7" name="Obraz 6" descr="712px-Coat_of_arms_of_Bavaria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069" y="2534366"/>
            <a:ext cx="3750940" cy="227058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25706" y="3970662"/>
            <a:ext cx="2468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Calibri" panose="020F0502020204030204" pitchFamily="34" charset="0"/>
              </a:rPr>
              <a:t>FLAGGE</a:t>
            </a:r>
            <a:endParaRPr lang="pl-PL" sz="2400" b="1" dirty="0">
              <a:latin typeface="Calibri" panose="020F050202020403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563888" y="4801731"/>
            <a:ext cx="2536933" cy="3693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WAPPENZEICHEN</a:t>
            </a:r>
            <a:endParaRPr lang="pl-PL" sz="2000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 rot="18214857">
            <a:off x="7459138" y="3294180"/>
            <a:ext cx="124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>
                <a:solidFill>
                  <a:schemeClr val="bg1"/>
                </a:solidFill>
              </a:rPr>
              <a:t>BAYERN</a:t>
            </a:r>
            <a:endParaRPr lang="pl-PL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8520599" cy="572699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Bayern ist vor allem </a:t>
            </a:r>
            <a:r>
              <a:rPr lang="en-US" dirty="0" err="1" smtClean="0">
                <a:latin typeface="Calibri" panose="020F0502020204030204" pitchFamily="34" charset="0"/>
              </a:rPr>
              <a:t>für</a:t>
            </a:r>
            <a:r>
              <a:rPr lang="en-US" dirty="0" smtClean="0">
                <a:latin typeface="Calibri" panose="020F0502020204030204" pitchFamily="34" charset="0"/>
              </a:rPr>
              <a:t> … bekannt</a:t>
            </a:r>
            <a:r>
              <a:rPr lang="en-US" dirty="0" smtClean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6" name="Obraz 5" descr="Logo_FC_Bayern_Münche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15" y="2131717"/>
            <a:ext cx="2803282" cy="28032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0" y="899597"/>
            <a:ext cx="2779626" cy="246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843558"/>
            <a:ext cx="3375380" cy="301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251520" y="1059582"/>
            <a:ext cx="3999899" cy="309634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Zum ersten mal fand das Fest im Oktober </a:t>
            </a:r>
            <a:r>
              <a:rPr lang="en-US" sz="2400" b="1" dirty="0" smtClean="0">
                <a:latin typeface="Calibri" panose="020F0502020204030204" pitchFamily="34" charset="0"/>
              </a:rPr>
              <a:t>1810</a:t>
            </a:r>
            <a:r>
              <a:rPr lang="en-US" sz="2400" dirty="0" smtClean="0">
                <a:latin typeface="Calibri" panose="020F0502020204030204" pitchFamily="34" charset="0"/>
              </a:rPr>
              <a:t> statt, um die </a:t>
            </a:r>
            <a:r>
              <a:rPr lang="en-US" sz="2400" b="1" dirty="0" smtClean="0">
                <a:latin typeface="Calibri" panose="020F0502020204030204" pitchFamily="34" charset="0"/>
              </a:rPr>
              <a:t>Hochzeit</a:t>
            </a:r>
            <a:r>
              <a:rPr lang="en-US" sz="2400" dirty="0" smtClean="0">
                <a:latin typeface="Calibri" panose="020F0502020204030204" pitchFamily="34" charset="0"/>
              </a:rPr>
              <a:t> von Ludwig von Bayern und Prinzessin Therese von Sachsen-Hildburghausen zu feiern. </a:t>
            </a:r>
            <a:endParaRPr lang="pl-PL" sz="2400" dirty="0" smtClean="0">
              <a:latin typeface="Calibri" panose="020F0502020204030204" pitchFamily="34" charset="0"/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661" y="1232256"/>
            <a:ext cx="2348439" cy="33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0232" y="1232257"/>
            <a:ext cx="2223191" cy="333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251521" y="1059582"/>
            <a:ext cx="3744416" cy="346964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/>
            <a:r>
              <a:rPr lang="en-US" sz="2400" dirty="0" smtClean="0">
                <a:latin typeface="Calibri" panose="020F0502020204030204" pitchFamily="34" charset="0"/>
              </a:rPr>
              <a:t>Auf der Wiese</a:t>
            </a:r>
            <a:r>
              <a:rPr lang="pl-PL" sz="2400" dirty="0" smtClean="0">
                <a:latin typeface="Calibri" panose="020F0502020204030204" pitchFamily="34" charset="0"/>
              </a:rPr>
              <a:t> (łąka)</a:t>
            </a:r>
            <a:r>
              <a:rPr lang="en-US" sz="2400" dirty="0" smtClean="0">
                <a:latin typeface="Calibri" panose="020F0502020204030204" pitchFamily="34" charset="0"/>
              </a:rPr>
              <a:t> am Stadtrand wurde ein großes </a:t>
            </a:r>
            <a:r>
              <a:rPr lang="en-US" sz="2400" b="1" dirty="0" err="1" smtClean="0">
                <a:latin typeface="Calibri" panose="020F0502020204030204" pitchFamily="34" charset="0"/>
              </a:rPr>
              <a:t>Pferderennen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pl-PL" sz="2400" dirty="0" smtClean="0">
                <a:latin typeface="Calibri" panose="020F0502020204030204" pitchFamily="34" charset="0"/>
              </a:rPr>
              <a:t>(wyścigi konne) </a:t>
            </a:r>
            <a:r>
              <a:rPr lang="en-US" sz="2400" dirty="0" err="1" smtClean="0">
                <a:latin typeface="Calibri" panose="020F0502020204030204" pitchFamily="34" charset="0"/>
              </a:rPr>
              <a:t>organisier</a:t>
            </a:r>
            <a:r>
              <a:rPr lang="pl-PL" sz="2400" dirty="0" smtClean="0">
                <a:latin typeface="Calibri" panose="020F0502020204030204" pitchFamily="34" charset="0"/>
              </a:rPr>
              <a:t>t</a:t>
            </a:r>
            <a:r>
              <a:rPr lang="en-US" sz="2400" dirty="0" smtClean="0">
                <a:latin typeface="Calibri" panose="020F0502020204030204" pitchFamily="34" charset="0"/>
              </a:rPr>
              <a:t>. Die Wiese heißt seitdem „</a:t>
            </a:r>
            <a:r>
              <a:rPr lang="en-US" sz="2400" b="1" dirty="0" smtClean="0">
                <a:latin typeface="Calibri" panose="020F0502020204030204" pitchFamily="34" charset="0"/>
              </a:rPr>
              <a:t>T</a:t>
            </a:r>
            <a:r>
              <a:rPr lang="pl-PL" sz="2400" b="1" dirty="0" smtClean="0">
                <a:latin typeface="Calibri" panose="020F0502020204030204" pitchFamily="34" charset="0"/>
              </a:rPr>
              <a:t>h</a:t>
            </a:r>
            <a:r>
              <a:rPr lang="en-US" sz="2400" b="1" dirty="0" err="1" smtClean="0">
                <a:latin typeface="Calibri" panose="020F0502020204030204" pitchFamily="34" charset="0"/>
              </a:rPr>
              <a:t>eresienwiese</a:t>
            </a:r>
            <a:r>
              <a:rPr lang="en-US" sz="2400" dirty="0" smtClean="0">
                <a:latin typeface="Calibri" panose="020F0502020204030204" pitchFamily="34" charset="0"/>
              </a:rPr>
              <a:t>”. </a:t>
            </a:r>
            <a:endParaRPr lang="pl-PL" sz="24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pl" sz="2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612" y="483518"/>
            <a:ext cx="4724269" cy="40457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179512" y="303499"/>
            <a:ext cx="3528391" cy="1584176"/>
          </a:xfrm>
        </p:spPr>
        <p:txBody>
          <a:bodyPr/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1850</a:t>
            </a:r>
            <a:r>
              <a:rPr lang="en-US" sz="2400" dirty="0" smtClean="0">
                <a:latin typeface="Calibri" panose="020F0502020204030204" pitchFamily="34" charset="0"/>
              </a:rPr>
              <a:t> wurde die Statue der „</a:t>
            </a:r>
            <a:r>
              <a:rPr lang="en-US" sz="2400" b="1" dirty="0" smtClean="0">
                <a:latin typeface="Calibri" panose="020F0502020204030204" pitchFamily="34" charset="0"/>
              </a:rPr>
              <a:t>Bavaria</a:t>
            </a:r>
            <a:r>
              <a:rPr lang="en-US" sz="2400" dirty="0" smtClean="0">
                <a:latin typeface="Calibri" panose="020F0502020204030204" pitchFamily="34" charset="0"/>
              </a:rPr>
              <a:t>” erbaut und </a:t>
            </a:r>
            <a:r>
              <a:rPr lang="en-US" sz="2400" dirty="0" err="1" smtClean="0">
                <a:latin typeface="Calibri" panose="020F0502020204030204" pitchFamily="34" charset="0"/>
              </a:rPr>
              <a:t>wacht</a:t>
            </a:r>
            <a:r>
              <a:rPr lang="en-US" sz="2400" dirty="0" smtClean="0">
                <a:latin typeface="Calibri" panose="020F0502020204030204" pitchFamily="34" charset="0"/>
              </a:rPr>
              <a:t> über die Festwiese.</a:t>
            </a:r>
            <a:endParaRPr lang="pl-PL" sz="2400" dirty="0" smtClean="0">
              <a:latin typeface="Calibri" panose="020F0502020204030204" pitchFamily="34" charset="0"/>
            </a:endParaRPr>
          </a:p>
          <a:p>
            <a:endParaRPr lang="pl-PL" sz="2400" dirty="0"/>
          </a:p>
        </p:txBody>
      </p:sp>
      <p:pic>
        <p:nvPicPr>
          <p:cNvPr id="7" name="Obraz 6" descr="posąg-bawarii-monachium-32108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11510"/>
            <a:ext cx="2784309" cy="417646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067694"/>
            <a:ext cx="4637318" cy="25202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3219821"/>
            <a:ext cx="8640960" cy="1512169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Im 19. Jahrhundert erleuchtete schon das elektrische Licht die Buden und </a:t>
            </a:r>
            <a:r>
              <a:rPr lang="en-US" sz="2400" b="1" dirty="0" smtClean="0">
                <a:latin typeface="Calibri" panose="020F0502020204030204" pitchFamily="34" charset="0"/>
              </a:rPr>
              <a:t>Karusselle</a:t>
            </a:r>
            <a:r>
              <a:rPr lang="en-US" sz="2400" dirty="0" smtClean="0">
                <a:latin typeface="Calibri" panose="020F0502020204030204" pitchFamily="34" charset="0"/>
              </a:rPr>
              <a:t>, die Brauereien bauten große </a:t>
            </a:r>
            <a:r>
              <a:rPr lang="en-US" sz="2400" b="1" dirty="0" smtClean="0">
                <a:latin typeface="Calibri" panose="020F0502020204030204" pitchFamily="34" charset="0"/>
              </a:rPr>
              <a:t>Bierzelte</a:t>
            </a:r>
            <a:r>
              <a:rPr lang="en-US" sz="2400" dirty="0" smtClean="0">
                <a:latin typeface="Calibri" panose="020F0502020204030204" pitchFamily="34" charset="0"/>
              </a:rPr>
              <a:t> mit Musikkapellen.</a:t>
            </a:r>
            <a:endParaRPr lang="pl-PL" sz="2400" dirty="0" smtClean="0"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28730"/>
            <a:ext cx="391726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29" y="261976"/>
            <a:ext cx="4227789" cy="2813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267494"/>
            <a:ext cx="8640960" cy="1368152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Heute ist das Oktoberfest vor allem ein </a:t>
            </a:r>
            <a:r>
              <a:rPr lang="en-US" sz="2400" b="1" dirty="0" smtClean="0">
                <a:latin typeface="Calibri" panose="020F0502020204030204" pitchFamily="34" charset="0"/>
              </a:rPr>
              <a:t>Bierfest</a:t>
            </a:r>
            <a:r>
              <a:rPr lang="en-US" sz="2400" dirty="0" smtClean="0">
                <a:latin typeface="Calibri" panose="020F0502020204030204" pitchFamily="34" charset="0"/>
              </a:rPr>
              <a:t> und das größte Volksfest der Welt. Jährlich kommen ca. 6 Millionen Besucher aus der ganzen Welt an</a:t>
            </a:r>
            <a:r>
              <a:rPr lang="en-US" sz="2400" b="1" dirty="0" smtClean="0"/>
              <a:t>.</a:t>
            </a:r>
            <a:endParaRPr lang="pl-PL" sz="2400" b="1" dirty="0" smtClean="0"/>
          </a:p>
          <a:p>
            <a:endParaRPr lang="pl-PL" dirty="0"/>
          </a:p>
        </p:txBody>
      </p:sp>
      <p:pic>
        <p:nvPicPr>
          <p:cNvPr id="6" name="Obraz 5" descr="oktoberfest_ingres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671650"/>
            <a:ext cx="4164813" cy="298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71650"/>
            <a:ext cx="455606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555526"/>
            <a:ext cx="3999899" cy="3334800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Das Oktoberfest beginnt Ende September, endet im Oktober und dauert </a:t>
            </a:r>
            <a:r>
              <a:rPr lang="en-US" sz="2400" b="1" dirty="0" smtClean="0">
                <a:latin typeface="Calibri" panose="020F0502020204030204" pitchFamily="34" charset="0"/>
              </a:rPr>
              <a:t>3 Wochenenden</a:t>
            </a:r>
            <a:r>
              <a:rPr lang="en-US" sz="2400" dirty="0" smtClean="0">
                <a:latin typeface="Calibri" panose="020F0502020204030204" pitchFamily="34" charset="0"/>
              </a:rPr>
              <a:t>. Am ersten Wiesnsonntag findet der </a:t>
            </a:r>
            <a:r>
              <a:rPr lang="en-US" sz="2400" b="1" dirty="0" err="1" smtClean="0">
                <a:latin typeface="Calibri" panose="020F0502020204030204" pitchFamily="34" charset="0"/>
              </a:rPr>
              <a:t>Trachten</a:t>
            </a:r>
            <a:r>
              <a:rPr lang="pl-PL" sz="2400" b="1" dirty="0" smtClean="0">
                <a:latin typeface="Calibri" panose="020F0502020204030204" pitchFamily="34" charset="0"/>
              </a:rPr>
              <a:t>-</a:t>
            </a:r>
            <a:r>
              <a:rPr lang="en-US" sz="2400" b="1" dirty="0" smtClean="0">
                <a:latin typeface="Calibri" panose="020F0502020204030204" pitchFamily="34" charset="0"/>
              </a:rPr>
              <a:t> und Schützenumzug </a:t>
            </a:r>
            <a:r>
              <a:rPr lang="en-US" sz="2400" dirty="0" smtClean="0">
                <a:latin typeface="Calibri" panose="020F0502020204030204" pitchFamily="34" charset="0"/>
              </a:rPr>
              <a:t>statt.  </a:t>
            </a:r>
            <a:endParaRPr lang="pl-PL" sz="2400" dirty="0" smtClean="0"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95486"/>
            <a:ext cx="4496500" cy="252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499742"/>
            <a:ext cx="3978737" cy="260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224</Words>
  <Application>Microsoft Office PowerPoint</Application>
  <PresentationFormat>Pokaz na ekranie (16:9)</PresentationFormat>
  <Paragraphs>18</Paragraphs>
  <Slides>13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Montserrat</vt:lpstr>
      <vt:lpstr>Playfair Display</vt:lpstr>
      <vt:lpstr>Oswald</vt:lpstr>
      <vt:lpstr>Calibri</vt:lpstr>
      <vt:lpstr>pop</vt:lpstr>
      <vt:lpstr>OKTOBERFEST</vt:lpstr>
      <vt:lpstr>BAYERN</vt:lpstr>
      <vt:lpstr>Bayern ist vor allem für … bekannt.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Die Tracht der Region:  </vt:lpstr>
      <vt:lpstr> Vielen Dank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OKTOBERFEST</dc:title>
  <dc:creator>Gość</dc:creator>
  <cp:lastModifiedBy>Anna Hennig</cp:lastModifiedBy>
  <cp:revision>28</cp:revision>
  <dcterms:modified xsi:type="dcterms:W3CDTF">2016-05-17T11:38:53Z</dcterms:modified>
</cp:coreProperties>
</file>